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9" r:id="rId3"/>
    <p:sldId id="267" r:id="rId4"/>
    <p:sldId id="268" r:id="rId5"/>
    <p:sldId id="269" r:id="rId6"/>
    <p:sldId id="270" r:id="rId7"/>
    <p:sldId id="271" r:id="rId8"/>
    <p:sldId id="272" r:id="rId9"/>
    <p:sldId id="264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9" r:id="rId18"/>
    <p:sldId id="290" r:id="rId19"/>
    <p:sldId id="291" r:id="rId20"/>
    <p:sldId id="292" r:id="rId21"/>
    <p:sldId id="293" r:id="rId22"/>
    <p:sldId id="295" r:id="rId23"/>
    <p:sldId id="294" r:id="rId24"/>
    <p:sldId id="297" r:id="rId25"/>
    <p:sldId id="298" r:id="rId26"/>
    <p:sldId id="299" r:id="rId27"/>
    <p:sldId id="300" r:id="rId28"/>
    <p:sldId id="296" r:id="rId29"/>
    <p:sldId id="301" r:id="rId3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96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F60B1-4448-4597-AAE5-7EA193CA95E9}" type="datetimeFigureOut">
              <a:rPr lang="nl-NL" smtClean="0"/>
              <a:t>12-5-2017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A1799-8CED-4FC9-8228-72F6085AF18C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08001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54461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340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7532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8070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55191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53629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70906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0077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36800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314678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E5941-74A4-4A1C-A885-ADF92229447E}" type="datetimeFigureOut">
              <a:rPr lang="nl-NL" smtClean="0"/>
              <a:pPr/>
              <a:t>12-5-2017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9938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ultiflexmeter.nl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ultiflexmeter.nl/dashboard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ultiflexmeter.nl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multiflexmeter.n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32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0.png"/><Relationship Id="rId5" Type="http://schemas.openxmlformats.org/officeDocument/2006/relationships/image" Target="../media/image26.jpeg"/><Relationship Id="rId10" Type="http://schemas.openxmlformats.org/officeDocument/2006/relationships/image" Target="../media/image29.jpeg"/><Relationship Id="rId4" Type="http://schemas.openxmlformats.org/officeDocument/2006/relationships/image" Target="../media/image25.jpeg"/><Relationship Id="rId9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\\NAS8CE4CA\jos\projecten\Arduino\multiflexbadge.mp4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7439" y="2720225"/>
            <a:ext cx="5262970" cy="312258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406990"/>
            <a:ext cx="9144000" cy="764626"/>
          </a:xfrm>
        </p:spPr>
        <p:txBody>
          <a:bodyPr>
            <a:normAutofit/>
          </a:bodyPr>
          <a:lstStyle/>
          <a:p>
            <a:pPr algn="l"/>
            <a:r>
              <a:rPr lang="nl-NL" sz="4400" b="1" dirty="0" smtClean="0"/>
              <a:t>Multiflexmeter</a:t>
            </a:r>
            <a:endParaRPr lang="nl-NL" sz="44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208390"/>
            <a:ext cx="9144000" cy="1334193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nl-NL" sz="1900" dirty="0" smtClean="0"/>
              <a:t>Multiflexmeter, Open Source Event Tilburg</a:t>
            </a:r>
          </a:p>
          <a:p>
            <a:pPr algn="r"/>
            <a:r>
              <a:rPr lang="nl-NL" sz="1900" dirty="0" smtClean="0"/>
              <a:t>13 mei 2017</a:t>
            </a:r>
          </a:p>
          <a:p>
            <a:pPr algn="r"/>
            <a:r>
              <a:rPr lang="nl-NL" sz="1200" dirty="0" smtClean="0"/>
              <a:t>Jos Goossen</a:t>
            </a:r>
          </a:p>
          <a:p>
            <a:pPr algn="r"/>
            <a:r>
              <a:rPr lang="nl-NL" sz="1200" dirty="0" smtClean="0"/>
              <a:t>Jan van Kranenburg</a:t>
            </a:r>
          </a:p>
          <a:p>
            <a:pPr algn="r"/>
            <a:r>
              <a:rPr lang="nl-NL" sz="1200" dirty="0" smtClean="0"/>
              <a:t>Waterschap Scheldestromen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2517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FF voorstellen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60758" y="4479152"/>
            <a:ext cx="6838020" cy="1229303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Jan van Kranenburg: monitoring water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Jos Goossen: emissies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0050379" y="1878388"/>
            <a:ext cx="1648399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Stelletje ambtenaren</a:t>
            </a:r>
            <a:endParaRPr lang="nl-NL" sz="1400" b="1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4783" y="2784683"/>
            <a:ext cx="3121275" cy="943934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4260752"/>
            <a:ext cx="2359145" cy="119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48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70356" y="1250701"/>
            <a:ext cx="4251159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Een waterschap??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60758" y="3382026"/>
            <a:ext cx="6838020" cy="2450271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waterschap zorgt voor:</a:t>
            </a:r>
          </a:p>
          <a:p>
            <a:pPr algn="r"/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De juiste hoeveelheid water in de sloot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Schoon water in de sloot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zuiveren van rioolwater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Vaak ook: het tegenhouden van water (dijken) 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0122568" y="2014793"/>
            <a:ext cx="1576210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Ons mam heeft graag droge voeten</a:t>
            </a:r>
            <a:endParaRPr lang="nl-NL" sz="1400" b="1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190" y="817172"/>
            <a:ext cx="3954074" cy="539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8987" y="1212840"/>
            <a:ext cx="4251159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Sturen van water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031832" y="3382026"/>
            <a:ext cx="5666946" cy="2450271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Om te zorgen dat er de juiste hoeveelheid water in de sloot staat, sturen we het water de juiste kant op met behulp van stuwen en gemalen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0010273" y="2014877"/>
            <a:ext cx="1576210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Tis net een spelletje</a:t>
            </a:r>
            <a:endParaRPr lang="nl-NL" sz="14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806" y="2608503"/>
            <a:ext cx="5692257" cy="331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052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6735" y="932697"/>
            <a:ext cx="4251159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Slimme modellen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339263" y="2614864"/>
            <a:ext cx="4247220" cy="3201392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De watersystemen worden nauwkeurig geanalyseerd met slimme modellen die alles doorrekenen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Hierdoor weten we exact wat het watersysteem aankan en hoe gehandeld moet worden bij extreme regenbuien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312442" y="1686014"/>
            <a:ext cx="227404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Niet alle modellen zijn blond</a:t>
            </a:r>
            <a:endParaRPr lang="nl-NL" sz="1400" b="1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780" y="2085251"/>
            <a:ext cx="6755726" cy="390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32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75282" y="884592"/>
            <a:ext cx="4251159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Meten!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Goed waterbeheer kan alleen worden uitgevoerd door uitgebreid en nauwkeurig te meten: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Waterstanden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Debieten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Klepstanden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Waterkwaliteit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e</a:t>
            </a:r>
            <a:r>
              <a:rPr lang="nl-NL" dirty="0" err="1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tc</a:t>
            </a:r>
            <a:endParaRPr lang="nl-NL" dirty="0" smtClean="0">
              <a:solidFill>
                <a:srgbClr val="00206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e</a:t>
            </a:r>
            <a:r>
              <a:rPr lang="nl-NL" dirty="0" err="1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tc</a:t>
            </a:r>
            <a:endParaRPr lang="nl-NL" dirty="0" smtClean="0">
              <a:solidFill>
                <a:srgbClr val="00206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  <a:p>
            <a:pPr lvl="2" algn="r"/>
            <a:endParaRPr lang="nl-NL" dirty="0">
              <a:solidFill>
                <a:srgbClr val="00206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911388" y="1390878"/>
            <a:ext cx="2675095" cy="6943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000" b="1" dirty="0" smtClean="0"/>
              <a:t>3,141592653589793238462643383279502884197169399375105820974944592307816406286 </a:t>
            </a:r>
            <a:r>
              <a:rPr lang="nl-NL" sz="1000" b="1" dirty="0"/>
              <a:t>208998628034825342117067982148086513282306647093844609550582231725359408128481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533" y="2269958"/>
            <a:ext cx="4789641" cy="386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1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58064" y="1058391"/>
            <a:ext cx="3537283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Hoe meten we?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Waterkwaliteit: monsters nemen en analyseren in een lab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Bij geautomatiseerde gemalen en stuwen: continue en online metingen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Losse metingen: drukopnemers op batterijen die moeten worden uitgelezen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Handmatige aflezingen van peilschalen</a:t>
            </a:r>
            <a:endParaRPr lang="nl-NL" dirty="0">
              <a:solidFill>
                <a:srgbClr val="00206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545054" y="1549566"/>
            <a:ext cx="2041430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Daar word je zeker moe van?</a:t>
            </a:r>
            <a:endParaRPr lang="nl-NL" sz="1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31" y="1002631"/>
            <a:ext cx="1533256" cy="329550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6619" y="1002632"/>
            <a:ext cx="3081276" cy="3371609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9920" y="4460134"/>
            <a:ext cx="2751722" cy="191296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83982" y="4446823"/>
            <a:ext cx="1901742" cy="201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41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55421" y="1120231"/>
            <a:ext cx="4259253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Duur en tijdrovend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Project Optimaliseren monitoring: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Losse metingen zijn duur (€2000)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Handmatig peilschalen opnemen is tijdrovend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sz="2000" dirty="0" smtClean="0">
              <a:solidFill>
                <a:srgbClr val="00206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Dat kan beter! 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  <a:sym typeface="Wingdings" panose="05000000000000000000" pitchFamily="2" charset="2"/>
              </a:rPr>
              <a:t> idee Multiflexmeter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545054" y="1549566"/>
            <a:ext cx="2041430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Met belastinggeld moet je zuinig zijn</a:t>
            </a:r>
            <a:endParaRPr lang="nl-NL" sz="1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2293879"/>
            <a:ext cx="29813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878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Wat is de Multiflexmeter?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895474" y="2612567"/>
            <a:ext cx="5884328" cy="3106590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</a:rPr>
              <a:t>Een op </a:t>
            </a:r>
            <a:r>
              <a:rPr lang="nl-NL" dirty="0" err="1" smtClean="0">
                <a:solidFill>
                  <a:srgbClr val="002060"/>
                </a:solidFill>
                <a:latin typeface="Century" panose="02040604050505020304" pitchFamily="18" charset="0"/>
              </a:rPr>
              <a:t>Arduino</a:t>
            </a: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</a:rPr>
              <a:t> gebaseerd modulair meetsysteem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Behuizing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voeding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sensor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Communicatie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Programmering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1787338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De som der delen</a:t>
            </a:r>
            <a:endParaRPr lang="nl-NL" sz="18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2527171"/>
            <a:ext cx="3047325" cy="3047325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676741" y="5264429"/>
            <a:ext cx="2741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Stel uw eigen MFM samen!</a:t>
            </a:r>
            <a:endParaRPr lang="nl-NL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5478380" y="5719157"/>
            <a:ext cx="3497178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&gt;&gt;Straks vertelt Jos er meer over&lt;&lt;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xmlns="" val="12544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55421" y="1120231"/>
            <a:ext cx="5133547" cy="664974"/>
          </a:xfrm>
        </p:spPr>
        <p:txBody>
          <a:bodyPr>
            <a:normAutofit fontScale="90000"/>
          </a:bodyPr>
          <a:lstStyle/>
          <a:p>
            <a:pPr algn="l"/>
            <a:r>
              <a:rPr lang="nl-NL" sz="4000" b="1" dirty="0" smtClean="0"/>
              <a:t>Hoe gaan we ontwikkelen?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Drie opties: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We geven een bedrijf opdracht (makkelijk, duur en gesloten)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We gaan zelf aan de slag (te weinig kennis, te veel tijd)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We maken er een open source project van (veel kennis, goedkoop, tijdrovend)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545054" y="1549566"/>
            <a:ext cx="2041430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Met een plannetje weet je wat je doet</a:t>
            </a:r>
            <a:endParaRPr lang="nl-NL" sz="1200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2293879"/>
            <a:ext cx="29813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48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55421" y="1120231"/>
            <a:ext cx="5133547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Waarom open source?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 lnSpcReduction="10000"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 zijn een overheidsinstantie en willen niet concurreren met de markt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Het product wordt heel flexibel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Het is goedkoop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Dankzij internet is de kennis van “de massa” beschikbaar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Niemand kan het idee jatten, want het is al van iedereen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0010274" y="1549566"/>
            <a:ext cx="1576210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Geven is nemen en nemen is geven</a:t>
            </a:r>
            <a:endParaRPr lang="nl-NL" sz="1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529" y="1910291"/>
            <a:ext cx="4002845" cy="399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1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55421" y="1120231"/>
            <a:ext cx="5133547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Invulling open source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 lnSpcReduction="10000"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Ons project is volledig transparant: alles staat op 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hlinkClick r:id="rId2"/>
              </a:rPr>
              <a:t>www.multiflexmeter.nl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Alle hardware (onderdelen) moeten vrij beschikbaar zijn, dus geen maatwerk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Alle benodigde en gebruikte software moet vrij beschikbaar zijn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Iedereen mag meewerken, de Multiflexmeter (na)maken en zelfs verkopen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697453" y="1549566"/>
            <a:ext cx="1889031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Water is van iedereen, dus de Multiflexmeter ook</a:t>
            </a:r>
            <a:endParaRPr lang="nl-NL" sz="1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3387" y="2069431"/>
            <a:ext cx="4434387" cy="426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340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55421" y="1120231"/>
            <a:ext cx="5133547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Hoe we werken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 hebben de beheergroep Multiflexmeter opgericht </a:t>
            </a: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</a:rPr>
              <a:t>(10 waterschappen, beheren de principes en organiseren de ontwikkeling)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We hebben een groep ontwikkelaars </a:t>
            </a: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(van allerlei niveaus </a:t>
            </a:r>
            <a:r>
              <a:rPr lang="nl-NL" dirty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e</a:t>
            </a: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n disciplines)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Het project wordt gestuurd door het 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  <a:hlinkClick r:id="rId2"/>
              </a:rPr>
              <a:t>dashboard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 op de site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697453" y="1549566"/>
            <a:ext cx="1889031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Past ‘ie? Ja, hij past</a:t>
            </a:r>
            <a:endParaRPr lang="nl-NL" sz="1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879" y="2614864"/>
            <a:ext cx="4059029" cy="259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027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2114" y="1120231"/>
            <a:ext cx="8290559" cy="664974"/>
          </a:xfrm>
        </p:spPr>
        <p:txBody>
          <a:bodyPr>
            <a:normAutofit/>
          </a:bodyPr>
          <a:lstStyle/>
          <a:p>
            <a:pPr algn="l"/>
            <a:r>
              <a:rPr lang="nl-NL" sz="3200" b="1" dirty="0" smtClean="0"/>
              <a:t>Maatschappelijk Verantwoord Ondernemen</a:t>
            </a:r>
            <a:endParaRPr lang="nl-NL" sz="32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614864"/>
            <a:ext cx="6228420" cy="3201392"/>
          </a:xfrm>
        </p:spPr>
        <p:txBody>
          <a:bodyPr>
            <a:normAutofit fontScale="92500" lnSpcReduction="10000"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MVO (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people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,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planet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profit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): “je een beetje sociaal gedragen”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Betrekken van onderwijs (</a:t>
            </a:r>
            <a:r>
              <a:rPr lang="nl-NL" dirty="0" err="1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T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echnasia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, HBO)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Open source werken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MFM voor ontwikkelingslanden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Productie/assemblage: sociale werkvoorzieningen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Rekening houden met duurzaamheid en milieu bij de keuze van materialen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697453" y="1549566"/>
            <a:ext cx="1889031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Water is overal, dus wij ook</a:t>
            </a:r>
            <a:endParaRPr lang="nl-NL" sz="1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1962" y="1910291"/>
            <a:ext cx="4633535" cy="435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581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2114" y="1120231"/>
            <a:ext cx="8290559" cy="664974"/>
          </a:xfrm>
        </p:spPr>
        <p:txBody>
          <a:bodyPr>
            <a:normAutofit/>
          </a:bodyPr>
          <a:lstStyle/>
          <a:p>
            <a:pPr algn="l"/>
            <a:r>
              <a:rPr lang="nl-NL" sz="3200" b="1" dirty="0" smtClean="0"/>
              <a:t>Wil je meedoen? Dat kan!</a:t>
            </a:r>
            <a:endParaRPr lang="nl-NL" sz="32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8064" y="2339626"/>
            <a:ext cx="6228420" cy="3476630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Iedereen is welkom om mee te ontwikkelen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Projecten op scholen? Daar werken we aan mee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Op zoek naar een afstudeeropdracht? Kies de MFM!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Binnenkort: Challenge Multiflexmeter, met een supermooi bedrag voor de winnaar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109167" y="1549566"/>
            <a:ext cx="2477318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Hoe meer zielen, hoe meer vreugd;</a:t>
            </a:r>
          </a:p>
          <a:p>
            <a:pPr algn="r"/>
            <a:r>
              <a:rPr lang="nl-NL" sz="1200" dirty="0" smtClean="0"/>
              <a:t>Hoe meer harten, hoe meer deugd</a:t>
            </a:r>
            <a:endParaRPr lang="nl-NL" sz="1200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1132114" y="3029110"/>
            <a:ext cx="3169921" cy="1882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dirty="0" smtClean="0">
                <a:hlinkClick r:id="rId3"/>
              </a:rPr>
              <a:t>www.multiflexmeter.nl</a:t>
            </a:r>
            <a:endParaRPr lang="nl-NL" sz="1800" dirty="0" smtClean="0"/>
          </a:p>
          <a:p>
            <a:pPr algn="l"/>
            <a:r>
              <a:rPr lang="nl-NL" sz="1800" dirty="0" smtClean="0">
                <a:hlinkClick r:id="rId4"/>
              </a:rPr>
              <a:t>info@multiflexmeter.nl</a:t>
            </a:r>
            <a:endParaRPr lang="nl-NL" sz="1800" dirty="0" smtClean="0"/>
          </a:p>
          <a:p>
            <a:pPr algn="l"/>
            <a:endParaRPr lang="nl-NL" sz="1800" dirty="0" smtClean="0"/>
          </a:p>
          <a:p>
            <a:pPr algn="l"/>
            <a:r>
              <a:rPr lang="nl-NL" sz="1800" dirty="0" smtClean="0"/>
              <a:t>Geef je op voor de nieuwsbrief via de site (en blijf op de hoogte van bijvoorbeeld de Challenge)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xmlns="" val="98375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2114" y="1120231"/>
            <a:ext cx="8290559" cy="664974"/>
          </a:xfrm>
        </p:spPr>
        <p:txBody>
          <a:bodyPr>
            <a:normAutofit/>
          </a:bodyPr>
          <a:lstStyle/>
          <a:p>
            <a:pPr algn="l"/>
            <a:r>
              <a:rPr lang="nl-NL" sz="3200" b="1" dirty="0" smtClean="0"/>
              <a:t>Multiflexmeter: de </a:t>
            </a:r>
            <a:r>
              <a:rPr lang="nl-NL" sz="3200" b="1" dirty="0" smtClean="0"/>
              <a:t>techniek (Jos)</a:t>
            </a:r>
            <a:endParaRPr lang="nl-NL" sz="3200" b="1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109167" y="1549566"/>
            <a:ext cx="2477318" cy="3607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200" dirty="0" smtClean="0"/>
              <a:t>Iedereen z’n ding</a:t>
            </a:r>
            <a:endParaRPr lang="nl-NL" sz="12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5338" y="2119756"/>
            <a:ext cx="6095244" cy="400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73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570297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The </a:t>
            </a:r>
            <a:r>
              <a:rPr lang="nl-NL" sz="4000" b="1" dirty="0" err="1" smtClean="0"/>
              <a:t>heart</a:t>
            </a:r>
            <a:r>
              <a:rPr lang="nl-NL" sz="4000" b="1" dirty="0" smtClean="0"/>
              <a:t> of the machine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60758" y="3382026"/>
            <a:ext cx="6838020" cy="2450271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brein in elektronica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Supergoedkoop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Iedereen kan hem programmeren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809748" y="2014793"/>
            <a:ext cx="1812757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Microcontrollers </a:t>
            </a:r>
            <a:r>
              <a:rPr lang="nl-NL" sz="1400" b="1" dirty="0" err="1" smtClean="0"/>
              <a:t>rule</a:t>
            </a:r>
            <a:r>
              <a:rPr lang="nl-NL" sz="1400" b="1" dirty="0" smtClean="0"/>
              <a:t> the </a:t>
            </a:r>
            <a:r>
              <a:rPr lang="nl-NL" sz="1400" b="1" dirty="0" err="1" smtClean="0"/>
              <a:t>world</a:t>
            </a:r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pic>
        <p:nvPicPr>
          <p:cNvPr id="12" name="Afbeelding 11" descr="microcontroll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8621" y="2029327"/>
            <a:ext cx="5385577" cy="302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rduino_of_raspber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885" y="2486528"/>
            <a:ext cx="8477132" cy="358541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570297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Groen of blauw?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8801"/>
            <a:ext cx="6838020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Raspberry</a:t>
            </a:r>
            <a:endParaRPr lang="nl-NL" sz="3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Krachtig minicomputertje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Besturingssysteem op 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SD-card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Opstarten is kwetsbaar</a:t>
            </a:r>
          </a:p>
          <a:p>
            <a:pPr marL="285750" indent="-285750" algn="r"/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</a:br>
            <a:r>
              <a:rPr lang="nl-NL" sz="3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Arduino</a:t>
            </a:r>
            <a:endParaRPr lang="nl-NL" sz="3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Simpel 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en 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zuinig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Besturingssysteem in chip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Doet ‘t altijd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184106" y="1236751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90" name="Picture 14" descr="Afbeeldingsresultaat voor ds18b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0311" y="1443790"/>
            <a:ext cx="1122947" cy="1122947"/>
          </a:xfrm>
          <a:prstGeom prst="rect">
            <a:avLst/>
          </a:prstGeom>
          <a:noFill/>
        </p:spPr>
      </p:pic>
      <p:pic>
        <p:nvPicPr>
          <p:cNvPr id="50194" name="Picture 18" descr="Afbeeldingsresultaat voor pressure sensor ardui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932" y="2251910"/>
            <a:ext cx="2143125" cy="2143125"/>
          </a:xfrm>
          <a:prstGeom prst="rect">
            <a:avLst/>
          </a:prstGeom>
          <a:noFill/>
        </p:spPr>
      </p:pic>
      <p:pic>
        <p:nvPicPr>
          <p:cNvPr id="50208" name="Picture 32" descr="Gerelateerde afbee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1997" y="1040732"/>
            <a:ext cx="1112645" cy="1060784"/>
          </a:xfrm>
          <a:prstGeom prst="rect">
            <a:avLst/>
          </a:prstGeom>
          <a:noFill/>
        </p:spPr>
      </p:pic>
      <p:pic>
        <p:nvPicPr>
          <p:cNvPr id="50196" name="Picture 20" descr="Afbeeldingsresultaat voor barometric sensor arduin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9530" y="797928"/>
            <a:ext cx="1714500" cy="1714500"/>
          </a:xfrm>
          <a:prstGeom prst="rect">
            <a:avLst/>
          </a:prstGeom>
          <a:noFill/>
        </p:spPr>
      </p:pic>
      <p:pic>
        <p:nvPicPr>
          <p:cNvPr id="50192" name="Picture 16" descr="Afbeeldingsresultaat voor waterproof ultrasonic sensor arduin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7259" y="2237956"/>
            <a:ext cx="921147" cy="930359"/>
          </a:xfrm>
          <a:prstGeom prst="rect">
            <a:avLst/>
          </a:prstGeom>
          <a:noFill/>
        </p:spPr>
      </p:pic>
      <p:pic>
        <p:nvPicPr>
          <p:cNvPr id="50184" name="Picture 8" descr="Afbeeldingsresultaat voor arduino chi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43664" y="4155570"/>
            <a:ext cx="2291181" cy="2291181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69706" y="1298827"/>
            <a:ext cx="4114799" cy="664974"/>
          </a:xfrm>
        </p:spPr>
        <p:txBody>
          <a:bodyPr>
            <a:normAutofit fontScale="90000"/>
          </a:bodyPr>
          <a:lstStyle/>
          <a:p>
            <a:pPr algn="l"/>
            <a:r>
              <a:rPr lang="nl-NL" sz="4000" b="1" dirty="0" smtClean="0"/>
              <a:t>Wat hebben we nodig?</a:t>
            </a:r>
            <a:endParaRPr lang="nl-NL" sz="4000" b="1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184106" y="1236751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pic>
        <p:nvPicPr>
          <p:cNvPr id="50178" name="Picture 2" descr="Afbeeldingsresultaat voor solar cel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22251" y="978572"/>
            <a:ext cx="1203156" cy="1203156"/>
          </a:xfrm>
          <a:prstGeom prst="rect">
            <a:avLst/>
          </a:prstGeom>
          <a:noFill/>
        </p:spPr>
      </p:pic>
      <p:pic>
        <p:nvPicPr>
          <p:cNvPr id="50180" name="Picture 4" descr="Afbeeldingsresultaat voor battery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6200000">
            <a:off x="5248945" y="1925054"/>
            <a:ext cx="1224043" cy="1224043"/>
          </a:xfrm>
          <a:prstGeom prst="rect">
            <a:avLst/>
          </a:prstGeom>
          <a:noFill/>
        </p:spPr>
      </p:pic>
      <p:sp>
        <p:nvSpPr>
          <p:cNvPr id="50186" name="AutoShape 10" descr="Afbeeldingsresultaat voor ds18b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0188" name="AutoShape 12" descr="Afbeeldingsresultaat voor ds18b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2" name="Rechthoek 21"/>
          <p:cNvSpPr/>
          <p:nvPr/>
        </p:nvSpPr>
        <p:spPr>
          <a:xfrm>
            <a:off x="216568" y="930440"/>
            <a:ext cx="3160295" cy="324050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vak 22"/>
          <p:cNvSpPr txBox="1"/>
          <p:nvPr/>
        </p:nvSpPr>
        <p:spPr>
          <a:xfrm>
            <a:off x="1917033" y="3569367"/>
            <a:ext cx="113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Sensoren</a:t>
            </a:r>
            <a:endParaRPr lang="nl-NL" dirty="0"/>
          </a:p>
        </p:txBody>
      </p:sp>
      <p:sp>
        <p:nvSpPr>
          <p:cNvPr id="24" name="Rechthoek 23"/>
          <p:cNvSpPr/>
          <p:nvPr/>
        </p:nvSpPr>
        <p:spPr>
          <a:xfrm>
            <a:off x="4162927" y="3874169"/>
            <a:ext cx="3360820" cy="2302042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Tekstvak 25"/>
          <p:cNvSpPr txBox="1"/>
          <p:nvPr/>
        </p:nvSpPr>
        <p:spPr>
          <a:xfrm>
            <a:off x="4291263" y="4291261"/>
            <a:ext cx="113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Arduino</a:t>
            </a:r>
            <a:endParaRPr lang="nl-NL" dirty="0"/>
          </a:p>
        </p:txBody>
      </p:sp>
      <p:sp>
        <p:nvSpPr>
          <p:cNvPr id="50198" name="AutoShape 22" descr="Afbeeldingsresultaat voor su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0200" name="AutoShape 24" descr="Afbeeldingsresultaat voor su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0202" name="AutoShape 26" descr="Afbeeldingsresultaat voor sun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0204" name="AutoShape 28" descr="Afbeeldingsresultaat voor sun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0206" name="AutoShape 30" descr="Afbeeldingsresultaat voor sun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3" name="PIJL-RECHTS 32"/>
          <p:cNvSpPr/>
          <p:nvPr/>
        </p:nvSpPr>
        <p:spPr>
          <a:xfrm rot="10800000">
            <a:off x="5585487" y="1453109"/>
            <a:ext cx="400991" cy="304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PIJL-RECHTS 33"/>
          <p:cNvSpPr/>
          <p:nvPr/>
        </p:nvSpPr>
        <p:spPr>
          <a:xfrm rot="2692475">
            <a:off x="4815463" y="2175006"/>
            <a:ext cx="400991" cy="304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hthoek 34"/>
          <p:cNvSpPr/>
          <p:nvPr/>
        </p:nvSpPr>
        <p:spPr>
          <a:xfrm>
            <a:off x="4170946" y="930444"/>
            <a:ext cx="3360823" cy="2334124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6" name="Tekstvak 35"/>
          <p:cNvSpPr txBox="1"/>
          <p:nvPr/>
        </p:nvSpPr>
        <p:spPr>
          <a:xfrm>
            <a:off x="4291262" y="2807367"/>
            <a:ext cx="113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Voeding</a:t>
            </a:r>
            <a:endParaRPr lang="nl-NL" dirty="0"/>
          </a:p>
        </p:txBody>
      </p:sp>
      <p:pic>
        <p:nvPicPr>
          <p:cNvPr id="50210" name="Picture 34" descr="Afbeeldingsresultaat voor arduino sketch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747" y="4363453"/>
            <a:ext cx="2633473" cy="1828801"/>
          </a:xfrm>
          <a:prstGeom prst="rect">
            <a:avLst/>
          </a:prstGeom>
          <a:noFill/>
        </p:spPr>
      </p:pic>
      <p:sp>
        <p:nvSpPr>
          <p:cNvPr id="41" name="Tekstvak 40"/>
          <p:cNvSpPr txBox="1"/>
          <p:nvPr/>
        </p:nvSpPr>
        <p:spPr>
          <a:xfrm>
            <a:off x="1941094" y="4844715"/>
            <a:ext cx="132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Programma</a:t>
            </a:r>
            <a:endParaRPr lang="nl-NL" dirty="0"/>
          </a:p>
        </p:txBody>
      </p:sp>
      <p:sp>
        <p:nvSpPr>
          <p:cNvPr id="42" name="PIJL-RECHTS 41"/>
          <p:cNvSpPr/>
          <p:nvPr/>
        </p:nvSpPr>
        <p:spPr>
          <a:xfrm>
            <a:off x="3481138" y="4861843"/>
            <a:ext cx="649932" cy="391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0212" name="Picture 36" descr="Afbeeldingsresultaat voor io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740704" y="3821948"/>
            <a:ext cx="3289035" cy="2346242"/>
          </a:xfrm>
          <a:prstGeom prst="rect">
            <a:avLst/>
          </a:prstGeom>
          <a:noFill/>
        </p:spPr>
      </p:pic>
      <p:sp>
        <p:nvSpPr>
          <p:cNvPr id="45" name="PIJL-RECHTS 44"/>
          <p:cNvSpPr/>
          <p:nvPr/>
        </p:nvSpPr>
        <p:spPr>
          <a:xfrm rot="5400000">
            <a:off x="5674680" y="3381745"/>
            <a:ext cx="481919" cy="391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PIJL-RECHTS 45"/>
          <p:cNvSpPr/>
          <p:nvPr/>
        </p:nvSpPr>
        <p:spPr>
          <a:xfrm>
            <a:off x="3481138" y="3867232"/>
            <a:ext cx="649932" cy="391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PIJL-RECHTS 46"/>
          <p:cNvSpPr/>
          <p:nvPr/>
        </p:nvSpPr>
        <p:spPr>
          <a:xfrm>
            <a:off x="8085222" y="4805696"/>
            <a:ext cx="649932" cy="391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570297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Geen </a:t>
            </a:r>
            <a:r>
              <a:rPr lang="nl-NL" sz="4000" b="1" dirty="0" err="1" smtClean="0"/>
              <a:t>sun</a:t>
            </a:r>
            <a:r>
              <a:rPr lang="nl-NL" sz="4000" b="1" dirty="0" smtClean="0"/>
              <a:t> geen </a:t>
            </a:r>
            <a:r>
              <a:rPr lang="nl-NL" sz="4000" b="1" dirty="0" err="1" smtClean="0"/>
              <a:t>fun</a:t>
            </a:r>
            <a:r>
              <a:rPr lang="nl-NL" sz="4000" b="1" dirty="0" smtClean="0"/>
              <a:t>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8801"/>
            <a:ext cx="6838020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Wat?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Zon optimaal benutten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Opslag is een must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Accu moet het altijd doen</a:t>
            </a:r>
          </a:p>
          <a:p>
            <a:pPr marL="285750" indent="-285750" algn="r"/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</a:br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Hoe?</a:t>
            </a:r>
            <a:endParaRPr lang="nl-NL" sz="3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Supercaps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als superaccu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Energiezuinige schakeling nodig</a:t>
            </a:r>
          </a:p>
          <a:p>
            <a:pPr marL="342900" indent="-342900" algn="r"/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pic>
        <p:nvPicPr>
          <p:cNvPr id="11" name="Afbeelding 10" descr="voed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086" y="2146634"/>
            <a:ext cx="4529860" cy="3155282"/>
          </a:xfrm>
          <a:prstGeom prst="rect">
            <a:avLst/>
          </a:prstGeom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344526" y="980078"/>
            <a:ext cx="1812757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Power to the </a:t>
            </a:r>
            <a:r>
              <a:rPr lang="nl-NL" sz="1400" b="1" dirty="0" err="1" smtClean="0"/>
              <a:t>people</a:t>
            </a:r>
            <a:endParaRPr lang="nl-NL" sz="1400" b="1" dirty="0"/>
          </a:p>
        </p:txBody>
      </p:sp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8801"/>
            <a:ext cx="6838020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Waarom?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20.000x meer capaciteit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&gt;100.000 x oplaadbaar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Doet het van -20 tot +70 </a:t>
            </a:r>
            <a:r>
              <a:rPr lang="nl-NL" sz="2000" baseline="30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/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</a:br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Resultaat</a:t>
            </a:r>
            <a:endParaRPr lang="nl-NL" sz="3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Solar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Harvester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1.0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777664" y="859762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833810" y="899867"/>
            <a:ext cx="1812757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Sterk spul </a:t>
            </a:r>
            <a:r>
              <a:rPr lang="nl-NL" sz="1400" b="1" dirty="0" err="1" smtClean="0"/>
              <a:t>he</a:t>
            </a:r>
            <a:endParaRPr lang="nl-NL" sz="1400" b="1" dirty="0"/>
          </a:p>
        </p:txBody>
      </p:sp>
      <p:sp>
        <p:nvSpPr>
          <p:cNvPr id="15" name="Titel 1"/>
          <p:cNvSpPr>
            <a:spLocks noGrp="1"/>
          </p:cNvSpPr>
          <p:nvPr>
            <p:ph type="ctrTitle"/>
          </p:nvPr>
        </p:nvSpPr>
        <p:spPr>
          <a:xfrm>
            <a:off x="633660" y="1082259"/>
            <a:ext cx="570297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err="1" smtClean="0"/>
              <a:t>Supercapacitors</a:t>
            </a:r>
            <a:endParaRPr lang="nl-NL" sz="4000" b="1" dirty="0"/>
          </a:p>
        </p:txBody>
      </p:sp>
      <p:pic>
        <p:nvPicPr>
          <p:cNvPr id="16" name="Afbeelding 15" descr="solar_harvester_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829" y="1773679"/>
            <a:ext cx="4413355" cy="442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6272466" cy="664974"/>
          </a:xfrm>
        </p:spPr>
        <p:txBody>
          <a:bodyPr>
            <a:normAutofit fontScale="90000"/>
          </a:bodyPr>
          <a:lstStyle/>
          <a:p>
            <a:pPr algn="l"/>
            <a:r>
              <a:rPr lang="nl-NL" sz="4000" b="1" dirty="0" smtClean="0"/>
              <a:t>Wat staat er op het programma?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8801"/>
            <a:ext cx="6838020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Typisch </a:t>
            </a:r>
            <a:r>
              <a:rPr lang="nl-NL" sz="3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Arduino</a:t>
            </a:r>
            <a:endParaRPr lang="nl-NL" sz="3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Programma = Sketch = C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Kort maar krachtig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Heel veel voorbeelden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Hulp is nooit ver weg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Kan microcontroller laten slapen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248274" y="980078"/>
            <a:ext cx="1909009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Nog maar een paar dia’s</a:t>
            </a:r>
            <a:endParaRPr lang="nl-NL" sz="1400" b="1" dirty="0"/>
          </a:p>
        </p:txBody>
      </p:sp>
      <p:pic>
        <p:nvPicPr>
          <p:cNvPr id="54274" name="Picture 2" descr="Afbeeldingsresultaat voor arduino sket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969" y="1892968"/>
            <a:ext cx="3747467" cy="4291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Afbeeldingsresultaat voor arduino fami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995" y="1770396"/>
            <a:ext cx="5793500" cy="4349667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570297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Hart van het systeem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684295" y="1828801"/>
            <a:ext cx="7078652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Flexibel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Uno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, Nano, Mini, Mega, 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Lilypad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, Atmega328P, …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Ondersteunt I2C, UART, SPI, analoog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Libraries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voor veel hardware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Snel prototypen met 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shields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344526" y="980078"/>
            <a:ext cx="1812757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Ik kan niet kiezen…</a:t>
            </a:r>
            <a:endParaRPr lang="nl-NL" sz="1400" b="1" dirty="0"/>
          </a:p>
        </p:txBody>
      </p:sp>
      <p:pic>
        <p:nvPicPr>
          <p:cNvPr id="17" name="Afbeelding 16" descr="arduin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2325" y="4292266"/>
            <a:ext cx="2770938" cy="189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6272466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Internet of </a:t>
            </a:r>
            <a:r>
              <a:rPr lang="nl-NL" sz="4000" b="1" dirty="0" err="1" smtClean="0"/>
              <a:t>Things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8801"/>
            <a:ext cx="6838020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Alles in de </a:t>
            </a:r>
            <a:r>
              <a:rPr lang="nl-NL" sz="3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cloud</a:t>
            </a:r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?: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Ja graag, dan moeten we er niet naar toe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Wel graag veilig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Hoe dan?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Met lage energie en groot bereik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Nieuwe netwerken zijn nog Wild West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 vergeten antieke GPRS en datalogger niet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248274" y="980078"/>
            <a:ext cx="1909009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Ik heb liever zon</a:t>
            </a:r>
            <a:endParaRPr lang="nl-NL" sz="1400" b="1" dirty="0"/>
          </a:p>
        </p:txBody>
      </p:sp>
      <p:sp>
        <p:nvSpPr>
          <p:cNvPr id="56322" name="AutoShape 2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6324" name="AutoShape 4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6326" name="Picture 6" descr="Afbeeldingsresultaat voor io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032" y="1991649"/>
            <a:ext cx="5528723" cy="39439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6272466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Prototypes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0779"/>
            <a:ext cx="6838020" cy="4154906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Parkeersensor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Zonnepaneeltje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Waterdicht doosje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LiPo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accu of Li batterij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Modulair opgebouwd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248274" y="980078"/>
            <a:ext cx="1909009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Parkeren in de sloot?</a:t>
            </a:r>
            <a:endParaRPr lang="nl-NL" sz="1400" b="1" dirty="0"/>
          </a:p>
        </p:txBody>
      </p:sp>
      <p:sp>
        <p:nvSpPr>
          <p:cNvPr id="56322" name="AutoShape 2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6324" name="AutoShape 4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8374" name="Picture 6" descr="http://www.multiflexmeter.nl/wp-content/uploads/2015/07/Multiflexmeter-JRV_9022-we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958" y="1569870"/>
            <a:ext cx="7056242" cy="4708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56322" name="AutoShape 2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6324" name="AutoShape 4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9396" name="Picture 4" descr="http://www.multiflexmeter.nl/wp-content/uploads/2016/10/multiflexmeter_prototype_lipo_meetmodule_onderdel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438" y="1524210"/>
            <a:ext cx="6512816" cy="4884612"/>
          </a:xfrm>
          <a:prstGeom prst="rect">
            <a:avLst/>
          </a:prstGeom>
          <a:noFill/>
        </p:spPr>
      </p:pic>
      <p:pic>
        <p:nvPicPr>
          <p:cNvPr id="18" name="Afbeelding 17" descr="MFM_PC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94884" y="1763187"/>
            <a:ext cx="4693518" cy="1918475"/>
          </a:xfrm>
          <a:prstGeom prst="rect">
            <a:avLst/>
          </a:prstGeom>
        </p:spPr>
      </p:pic>
      <p:sp>
        <p:nvSpPr>
          <p:cNvPr id="19" name="Titel 1"/>
          <p:cNvSpPr>
            <a:spLocks noGrp="1"/>
          </p:cNvSpPr>
          <p:nvPr>
            <p:ph type="ctrTitle"/>
          </p:nvPr>
        </p:nvSpPr>
        <p:spPr>
          <a:xfrm>
            <a:off x="417092" y="857670"/>
            <a:ext cx="6272466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Prototypes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56322" name="AutoShape 2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6324" name="AutoShape 4" descr="Afbeeldingsresultaat voor i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Afbeelding 9" descr="druksens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5852" y="1718511"/>
            <a:ext cx="6007768" cy="4505826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6272466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Prototypes</a:t>
            </a:r>
            <a:endParaRPr lang="nl-NL" sz="4000" b="1" dirty="0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0779"/>
            <a:ext cx="6838020" cy="4154906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Druksensor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Waterpeil sloot en grondwater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Past in elke peilbuis</a:t>
            </a:r>
          </a:p>
        </p:txBody>
      </p:sp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3450" y="953922"/>
            <a:ext cx="6272466" cy="664974"/>
          </a:xfrm>
        </p:spPr>
        <p:txBody>
          <a:bodyPr>
            <a:normAutofit fontScale="90000"/>
          </a:bodyPr>
          <a:lstStyle/>
          <a:p>
            <a:pPr algn="l"/>
            <a:r>
              <a:rPr lang="nl-NL" sz="4000" b="1" dirty="0" smtClean="0"/>
              <a:t>Wat gebeurt er verder allemaal?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7" y="1828801"/>
            <a:ext cx="6838020" cy="4146884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Dashboard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Je ziet direct waar werk aan de winkel is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Linkjes naar 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PvE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, resultaten, </a:t>
            </a: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forumposts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/>
            <a:r>
              <a:rPr lang="nl-NL" sz="3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Prioriteiten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GPS: waar zit ik en hoe laat is het?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Metingen opslaan in geheugenchip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LoRa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GPRS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9248274" y="980078"/>
            <a:ext cx="255069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 smtClean="0"/>
              <a:t>Ik zie door de uitdagingen het probleem niet meer</a:t>
            </a:r>
            <a:endParaRPr lang="nl-NL" sz="1400" b="1" dirty="0"/>
          </a:p>
        </p:txBody>
      </p:sp>
      <p:pic>
        <p:nvPicPr>
          <p:cNvPr id="11" name="Afbeelding 10" descr="dashboar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4190" y="1671543"/>
            <a:ext cx="4897161" cy="5026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29851" y="937880"/>
            <a:ext cx="6272466" cy="664974"/>
          </a:xfrm>
        </p:spPr>
        <p:txBody>
          <a:bodyPr>
            <a:normAutofit/>
          </a:bodyPr>
          <a:lstStyle/>
          <a:p>
            <a:r>
              <a:rPr lang="nl-NL" sz="4000" b="1" dirty="0" smtClean="0">
                <a:solidFill>
                  <a:srgbClr val="00B0F0"/>
                </a:solidFill>
              </a:rPr>
              <a:t>Open </a:t>
            </a:r>
            <a:r>
              <a:rPr lang="nl-NL" sz="4000" b="1" dirty="0" err="1" smtClean="0">
                <a:solidFill>
                  <a:srgbClr val="00B0F0"/>
                </a:solidFill>
              </a:rPr>
              <a:t>Source</a:t>
            </a:r>
            <a:r>
              <a:rPr lang="nl-NL" sz="4000" b="1" dirty="0" smtClean="0">
                <a:solidFill>
                  <a:srgbClr val="00B0F0"/>
                </a:solidFill>
              </a:rPr>
              <a:t> = Samen werken</a:t>
            </a:r>
            <a:endParaRPr lang="nl-NL" sz="4000" b="1" dirty="0">
              <a:solidFill>
                <a:srgbClr val="00B0F0"/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232233" y="1028204"/>
            <a:ext cx="2165684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NL" sz="1400" b="1" dirty="0"/>
          </a:p>
        </p:txBody>
      </p:sp>
      <p:pic>
        <p:nvPicPr>
          <p:cNvPr id="1026" name="Picture 2" descr="Afbeeldingsresultaat voor microcontroller CHI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6" y="-8991600"/>
            <a:ext cx="6402439" cy="3600000"/>
          </a:xfrm>
          <a:prstGeom prst="rect">
            <a:avLst/>
          </a:prstGeom>
          <a:noFill/>
        </p:spPr>
      </p:pic>
      <p:pic>
        <p:nvPicPr>
          <p:cNvPr id="18" name="multiflexbadg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703095" y="1900988"/>
            <a:ext cx="5053263" cy="378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69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925</Words>
  <Application>Microsoft Office PowerPoint</Application>
  <PresentationFormat>Aangepast</PresentationFormat>
  <Paragraphs>187</Paragraphs>
  <Slides>29</Slides>
  <Notes>0</Notes>
  <HiddenSlides>0</HiddenSlides>
  <MMClips>1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0" baseType="lpstr">
      <vt:lpstr>Kantoorthema</vt:lpstr>
      <vt:lpstr>Multiflexmeter</vt:lpstr>
      <vt:lpstr>FF voorstellen</vt:lpstr>
      <vt:lpstr>Een waterschap??</vt:lpstr>
      <vt:lpstr>Sturen van water</vt:lpstr>
      <vt:lpstr>Slimme modellen</vt:lpstr>
      <vt:lpstr>Meten!</vt:lpstr>
      <vt:lpstr>Hoe meten we?</vt:lpstr>
      <vt:lpstr>Duur en tijdrovend</vt:lpstr>
      <vt:lpstr>Wat is de Multiflexmeter?</vt:lpstr>
      <vt:lpstr>Hoe gaan we ontwikkelen?</vt:lpstr>
      <vt:lpstr>Waarom open source?</vt:lpstr>
      <vt:lpstr>Invulling open source</vt:lpstr>
      <vt:lpstr>Hoe we werken</vt:lpstr>
      <vt:lpstr>Maatschappelijk Verantwoord Ondernemen</vt:lpstr>
      <vt:lpstr>Wil je meedoen? Dat kan!</vt:lpstr>
      <vt:lpstr>Multiflexmeter: de techniek (Jos)</vt:lpstr>
      <vt:lpstr>The heart of the machine</vt:lpstr>
      <vt:lpstr>Groen of blauw?</vt:lpstr>
      <vt:lpstr>Wat hebben we nodig?</vt:lpstr>
      <vt:lpstr>Geen sun geen fun?</vt:lpstr>
      <vt:lpstr>Supercapacitors</vt:lpstr>
      <vt:lpstr>Wat staat er op het programma?</vt:lpstr>
      <vt:lpstr>Hart van het systeem</vt:lpstr>
      <vt:lpstr>Internet of Things</vt:lpstr>
      <vt:lpstr>Prototypes</vt:lpstr>
      <vt:lpstr>Prototypes</vt:lpstr>
      <vt:lpstr>Prototypes</vt:lpstr>
      <vt:lpstr>Wat gebeurt er verder allemaal?</vt:lpstr>
      <vt:lpstr>Open Source = Samen werken</vt:lpstr>
    </vt:vector>
  </TitlesOfParts>
  <Company>Waterschap Scheldestromen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Multiflexmeter</dc:title>
  <dc:creator>Jan van Kranenburg</dc:creator>
  <cp:lastModifiedBy>Jos Goossen</cp:lastModifiedBy>
  <cp:revision>87</cp:revision>
  <dcterms:created xsi:type="dcterms:W3CDTF">2017-02-28T14:43:24Z</dcterms:created>
  <dcterms:modified xsi:type="dcterms:W3CDTF">2017-05-12T13:58:23Z</dcterms:modified>
</cp:coreProperties>
</file>