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9" r:id="rId3"/>
    <p:sldId id="260" r:id="rId4"/>
    <p:sldId id="263" r:id="rId5"/>
    <p:sldId id="265" r:id="rId6"/>
    <p:sldId id="266" r:id="rId7"/>
    <p:sldId id="264" r:id="rId8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025" autoAdjust="0"/>
    <p:restoredTop sz="94660"/>
  </p:normalViewPr>
  <p:slideViewPr>
    <p:cSldViewPr snapToGrid="0">
      <p:cViewPr varScale="1">
        <p:scale>
          <a:sx n="119" d="100"/>
          <a:sy n="119" d="100"/>
        </p:scale>
        <p:origin x="102" y="3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 smtClean="0"/>
              <a:t>Klik om de ondertitelstijl van het model te bewerken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6E5941-74A4-4A1C-A885-ADF92229447E}" type="datetimeFigureOut">
              <a:rPr lang="nl-NL" smtClean="0"/>
              <a:t>21-3-2017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AB38DD-9756-46E8-A0C1-9060E2E1F2CB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0800146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6E5941-74A4-4A1C-A885-ADF92229447E}" type="datetimeFigureOut">
              <a:rPr lang="nl-NL" smtClean="0"/>
              <a:t>21-3-2017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AB38DD-9756-46E8-A0C1-9060E2E1F2CB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5446103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6E5941-74A4-4A1C-A885-ADF92229447E}" type="datetimeFigureOut">
              <a:rPr lang="nl-NL" smtClean="0"/>
              <a:t>21-3-2017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AB38DD-9756-46E8-A0C1-9060E2E1F2CB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34073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6E5941-74A4-4A1C-A885-ADF92229447E}" type="datetimeFigureOut">
              <a:rPr lang="nl-NL" smtClean="0"/>
              <a:t>21-3-2017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AB38DD-9756-46E8-A0C1-9060E2E1F2CB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753219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6E5941-74A4-4A1C-A885-ADF92229447E}" type="datetimeFigureOut">
              <a:rPr lang="nl-NL" smtClean="0"/>
              <a:t>21-3-2017</a:t>
            </a:fld>
            <a:endParaRPr lang="nl-NL"/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AB38DD-9756-46E8-A0C1-9060E2E1F2CB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8070943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6E5941-74A4-4A1C-A885-ADF92229447E}" type="datetimeFigureOut">
              <a:rPr lang="nl-NL" smtClean="0"/>
              <a:t>21-3-2017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AB38DD-9756-46E8-A0C1-9060E2E1F2CB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519134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6E5941-74A4-4A1C-A885-ADF92229447E}" type="datetimeFigureOut">
              <a:rPr lang="nl-NL" smtClean="0"/>
              <a:t>21-3-2017</a:t>
            </a:fld>
            <a:endParaRPr lang="nl-NL"/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AB38DD-9756-46E8-A0C1-9060E2E1F2CB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5362939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6E5941-74A4-4A1C-A885-ADF92229447E}" type="datetimeFigureOut">
              <a:rPr lang="nl-NL" smtClean="0"/>
              <a:t>21-3-2017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AB38DD-9756-46E8-A0C1-9060E2E1F2CB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7090679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6E5941-74A4-4A1C-A885-ADF92229447E}" type="datetimeFigureOut">
              <a:rPr lang="nl-NL" smtClean="0"/>
              <a:t>21-3-2017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AB38DD-9756-46E8-A0C1-9060E2E1F2CB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007790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6E5941-74A4-4A1C-A885-ADF92229447E}" type="datetimeFigureOut">
              <a:rPr lang="nl-NL" smtClean="0"/>
              <a:t>21-3-2017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AB38DD-9756-46E8-A0C1-9060E2E1F2CB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3680029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6E5941-74A4-4A1C-A885-ADF92229447E}" type="datetimeFigureOut">
              <a:rPr lang="nl-NL" smtClean="0"/>
              <a:t>21-3-2017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AB38DD-9756-46E8-A0C1-9060E2E1F2CB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1467884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6E5941-74A4-4A1C-A885-ADF92229447E}" type="datetimeFigureOut">
              <a:rPr lang="nl-NL" smtClean="0"/>
              <a:t>21-3-2017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AB38DD-9756-46E8-A0C1-9060E2E1F2CB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9938532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Afbeelding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7439" y="2720225"/>
            <a:ext cx="5262970" cy="3122582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406990"/>
            <a:ext cx="9144000" cy="764626"/>
          </a:xfrm>
        </p:spPr>
        <p:txBody>
          <a:bodyPr>
            <a:normAutofit/>
          </a:bodyPr>
          <a:lstStyle/>
          <a:p>
            <a:pPr algn="l"/>
            <a:r>
              <a:rPr lang="nl-NL" sz="4400" b="1" dirty="0" smtClean="0"/>
              <a:t>Multiflexmeter</a:t>
            </a:r>
            <a:endParaRPr lang="nl-NL" sz="4400" b="1" dirty="0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524000" y="4208390"/>
            <a:ext cx="9144000" cy="1334193"/>
          </a:xfrm>
        </p:spPr>
        <p:txBody>
          <a:bodyPr>
            <a:normAutofit fontScale="85000" lnSpcReduction="20000"/>
          </a:bodyPr>
          <a:lstStyle/>
          <a:p>
            <a:pPr algn="r"/>
            <a:r>
              <a:rPr lang="nl-NL" sz="1900" dirty="0" smtClean="0"/>
              <a:t>Multiflexmeter, </a:t>
            </a:r>
            <a:r>
              <a:rPr lang="nl-NL" sz="1900" dirty="0" smtClean="0"/>
              <a:t>Provincie Zeeland</a:t>
            </a:r>
            <a:endParaRPr lang="nl-NL" sz="1900" dirty="0" smtClean="0"/>
          </a:p>
          <a:p>
            <a:pPr algn="r"/>
            <a:r>
              <a:rPr lang="nl-NL" sz="1900" dirty="0" smtClean="0"/>
              <a:t>22 maart 2017</a:t>
            </a:r>
          </a:p>
          <a:p>
            <a:pPr algn="r"/>
            <a:r>
              <a:rPr lang="nl-NL" sz="1200" dirty="0" smtClean="0"/>
              <a:t>Jos Goossen</a:t>
            </a:r>
          </a:p>
          <a:p>
            <a:pPr algn="r"/>
            <a:r>
              <a:rPr lang="nl-NL" sz="1200" dirty="0" smtClean="0"/>
              <a:t>Jan van Kranenburg</a:t>
            </a:r>
          </a:p>
          <a:p>
            <a:pPr algn="r"/>
            <a:r>
              <a:rPr lang="nl-NL" sz="1200" dirty="0" smtClean="0"/>
              <a:t>Waterschap Scheldestromen</a:t>
            </a:r>
            <a:endParaRPr lang="nl-NL" sz="1200" dirty="0" smtClean="0"/>
          </a:p>
        </p:txBody>
      </p:sp>
      <p:sp>
        <p:nvSpPr>
          <p:cNvPr id="4" name="Rechthoek 3"/>
          <p:cNvSpPr/>
          <p:nvPr/>
        </p:nvSpPr>
        <p:spPr>
          <a:xfrm>
            <a:off x="0" y="0"/>
            <a:ext cx="12192000" cy="748145"/>
          </a:xfrm>
          <a:prstGeom prst="rect">
            <a:avLst/>
          </a:prstGeom>
          <a:solidFill>
            <a:srgbClr val="008F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5" name="Afbeelding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170079"/>
            <a:ext cx="2662843" cy="416069"/>
          </a:xfrm>
          <a:prstGeom prst="rect">
            <a:avLst/>
          </a:prstGeom>
        </p:spPr>
      </p:pic>
      <p:sp>
        <p:nvSpPr>
          <p:cNvPr id="6" name="Rechthoek 5"/>
          <p:cNvSpPr/>
          <p:nvPr/>
        </p:nvSpPr>
        <p:spPr>
          <a:xfrm>
            <a:off x="0" y="6458989"/>
            <a:ext cx="12192000" cy="399011"/>
          </a:xfrm>
          <a:prstGeom prst="rect">
            <a:avLst/>
          </a:prstGeom>
          <a:solidFill>
            <a:srgbClr val="B1C8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2517081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Afbeelding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3742" y="2363242"/>
            <a:ext cx="3643563" cy="3355913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4"/>
            <a:ext cx="9144000" cy="664974"/>
          </a:xfrm>
        </p:spPr>
        <p:txBody>
          <a:bodyPr>
            <a:normAutofit/>
          </a:bodyPr>
          <a:lstStyle/>
          <a:p>
            <a:pPr algn="l"/>
            <a:r>
              <a:rPr lang="nl-NL" sz="4000" b="1" dirty="0" smtClean="0"/>
              <a:t>Optimalisatieproject</a:t>
            </a:r>
            <a:endParaRPr lang="nl-NL" sz="4000" b="1" dirty="0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4860758" y="2917581"/>
            <a:ext cx="6838020" cy="2801575"/>
          </a:xfrm>
        </p:spPr>
        <p:txBody>
          <a:bodyPr>
            <a:normAutofit/>
          </a:bodyPr>
          <a:lstStyle/>
          <a:p>
            <a:pPr marL="285750" indent="-285750" algn="r">
              <a:buFont typeface="Arial" panose="020B0604020202020204" pitchFamily="34" charset="0"/>
              <a:buChar char="•"/>
            </a:pPr>
            <a:r>
              <a:rPr lang="nl-NL" dirty="0" smtClean="0">
                <a:solidFill>
                  <a:schemeClr val="accent6">
                    <a:lumMod val="75000"/>
                  </a:schemeClr>
                </a:solidFill>
                <a:latin typeface="Century" panose="02040604050505020304" pitchFamily="18" charset="0"/>
              </a:rPr>
              <a:t>Conventionele meettechnieken: kostbaar, weinig flexibel</a:t>
            </a:r>
          </a:p>
          <a:p>
            <a:pPr marL="285750" indent="-285750" algn="r">
              <a:buFont typeface="Arial" panose="020B0604020202020204" pitchFamily="34" charset="0"/>
              <a:buChar char="•"/>
            </a:pPr>
            <a:r>
              <a:rPr lang="nl-NL" dirty="0" smtClean="0">
                <a:solidFill>
                  <a:schemeClr val="accent6">
                    <a:lumMod val="75000"/>
                  </a:schemeClr>
                </a:solidFill>
                <a:latin typeface="Century" panose="02040604050505020304" pitchFamily="18" charset="0"/>
              </a:rPr>
              <a:t>Geen goede alternatieven op de markt</a:t>
            </a:r>
          </a:p>
          <a:p>
            <a:pPr marL="285750" indent="-285750" algn="r">
              <a:buFont typeface="Arial" panose="020B0604020202020204" pitchFamily="34" charset="0"/>
              <a:buChar char="•"/>
            </a:pPr>
            <a:r>
              <a:rPr lang="nl-NL" dirty="0" smtClean="0">
                <a:solidFill>
                  <a:schemeClr val="accent6">
                    <a:lumMod val="75000"/>
                  </a:schemeClr>
                </a:solidFill>
                <a:latin typeface="Century" panose="02040604050505020304" pitchFamily="18" charset="0"/>
              </a:rPr>
              <a:t>Verwachting: informatiebehoefte vraagt een hogere temporele en ruimtelijke resolutie</a:t>
            </a:r>
          </a:p>
          <a:p>
            <a:pPr marL="285750" indent="-285750" algn="r">
              <a:buFont typeface="Arial" panose="020B0604020202020204" pitchFamily="34" charset="0"/>
              <a:buChar char="•"/>
            </a:pPr>
            <a:r>
              <a:rPr lang="nl-NL" dirty="0" smtClean="0">
                <a:solidFill>
                  <a:schemeClr val="accent6">
                    <a:lumMod val="75000"/>
                  </a:schemeClr>
                </a:solidFill>
                <a:latin typeface="Century" panose="02040604050505020304" pitchFamily="18" charset="0"/>
              </a:rPr>
              <a:t>Idee Multiflexmeter</a:t>
            </a:r>
            <a:endParaRPr lang="nl-NL" dirty="0">
              <a:solidFill>
                <a:schemeClr val="accent6">
                  <a:lumMod val="75000"/>
                </a:schemeClr>
              </a:solidFill>
              <a:latin typeface="Century" panose="02040604050505020304" pitchFamily="18" charset="0"/>
            </a:endParaRPr>
          </a:p>
          <a:p>
            <a:pPr marL="342900" indent="-342900" algn="r">
              <a:buFont typeface="Arial" panose="020B0604020202020204" pitchFamily="34" charset="0"/>
              <a:buChar char="•"/>
            </a:pPr>
            <a:endParaRPr lang="nl-NL" dirty="0">
              <a:solidFill>
                <a:schemeClr val="accent6">
                  <a:lumMod val="75000"/>
                </a:schemeClr>
              </a:solidFill>
              <a:latin typeface="Century" panose="02040604050505020304" pitchFamily="18" charset="0"/>
              <a:cs typeface="Arabic Typesetting" panose="03020402040406030203" pitchFamily="66" charset="-78"/>
            </a:endParaRPr>
          </a:p>
        </p:txBody>
      </p:sp>
      <p:sp>
        <p:nvSpPr>
          <p:cNvPr id="4" name="Rechthoek 3"/>
          <p:cNvSpPr/>
          <p:nvPr/>
        </p:nvSpPr>
        <p:spPr>
          <a:xfrm>
            <a:off x="0" y="0"/>
            <a:ext cx="12192000" cy="748145"/>
          </a:xfrm>
          <a:prstGeom prst="rect">
            <a:avLst/>
          </a:prstGeom>
          <a:solidFill>
            <a:srgbClr val="008F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5" name="Afbeelding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170079"/>
            <a:ext cx="2662843" cy="416069"/>
          </a:xfrm>
          <a:prstGeom prst="rect">
            <a:avLst/>
          </a:prstGeom>
        </p:spPr>
      </p:pic>
      <p:sp>
        <p:nvSpPr>
          <p:cNvPr id="6" name="Rechthoek 5"/>
          <p:cNvSpPr/>
          <p:nvPr/>
        </p:nvSpPr>
        <p:spPr>
          <a:xfrm>
            <a:off x="0" y="6458989"/>
            <a:ext cx="12192000" cy="399011"/>
          </a:xfrm>
          <a:prstGeom prst="rect">
            <a:avLst/>
          </a:prstGeom>
          <a:solidFill>
            <a:srgbClr val="B1C8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7" name="Titel 1"/>
          <p:cNvSpPr txBox="1">
            <a:spLocks/>
          </p:cNvSpPr>
          <p:nvPr/>
        </p:nvSpPr>
        <p:spPr>
          <a:xfrm>
            <a:off x="9435882" y="1878388"/>
            <a:ext cx="2262896" cy="39923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nl-NL" sz="1800" b="1" dirty="0" smtClean="0"/>
              <a:t>Het kan altijd beter</a:t>
            </a:r>
            <a:endParaRPr lang="nl-NL" sz="1800" b="1" dirty="0"/>
          </a:p>
        </p:txBody>
      </p:sp>
    </p:spTree>
    <p:extLst>
      <p:ext uri="{BB962C8B-B14F-4D97-AF65-F5344CB8AC3E}">
        <p14:creationId xmlns:p14="http://schemas.microsoft.com/office/powerpoint/2010/main" val="34648464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4"/>
            <a:ext cx="9144000" cy="664974"/>
          </a:xfrm>
        </p:spPr>
        <p:txBody>
          <a:bodyPr>
            <a:normAutofit/>
          </a:bodyPr>
          <a:lstStyle/>
          <a:p>
            <a:pPr algn="l"/>
            <a:r>
              <a:rPr lang="nl-NL" sz="4000" b="1" dirty="0" smtClean="0"/>
              <a:t>Voorverkenning</a:t>
            </a:r>
            <a:endParaRPr lang="nl-NL" sz="4000" b="1" dirty="0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130531" y="3167149"/>
            <a:ext cx="4628585" cy="2552007"/>
          </a:xfrm>
        </p:spPr>
        <p:txBody>
          <a:bodyPr>
            <a:normAutofit/>
          </a:bodyPr>
          <a:lstStyle/>
          <a:p>
            <a:pPr marL="285750" indent="-285750" algn="r">
              <a:buFont typeface="Arial" panose="020B0604020202020204" pitchFamily="34" charset="0"/>
              <a:buChar char="•"/>
            </a:pPr>
            <a:r>
              <a:rPr lang="nl-NL" dirty="0" smtClean="0">
                <a:solidFill>
                  <a:schemeClr val="accent6">
                    <a:lumMod val="75000"/>
                  </a:schemeClr>
                </a:solidFill>
                <a:latin typeface="Century" panose="02040604050505020304" pitchFamily="18" charset="0"/>
              </a:rPr>
              <a:t>Is het technisch mogelijk?</a:t>
            </a:r>
          </a:p>
          <a:p>
            <a:pPr marL="285750" indent="-285750" algn="r">
              <a:buFont typeface="Arial" panose="020B0604020202020204" pitchFamily="34" charset="0"/>
              <a:buChar char="•"/>
            </a:pPr>
            <a:r>
              <a:rPr lang="nl-NL" dirty="0" smtClean="0">
                <a:solidFill>
                  <a:schemeClr val="accent6">
                    <a:lumMod val="75000"/>
                  </a:schemeClr>
                </a:solidFill>
                <a:latin typeface="Century" panose="02040604050505020304" pitchFamily="18" charset="0"/>
              </a:rPr>
              <a:t>Welke inspanning is nodig?</a:t>
            </a:r>
          </a:p>
          <a:p>
            <a:pPr marL="285750" indent="-285750" algn="r">
              <a:buFont typeface="Arial" panose="020B0604020202020204" pitchFamily="34" charset="0"/>
              <a:buChar char="•"/>
            </a:pPr>
            <a:r>
              <a:rPr lang="nl-NL" dirty="0" err="1" smtClean="0">
                <a:solidFill>
                  <a:schemeClr val="accent6">
                    <a:lumMod val="75000"/>
                  </a:schemeClr>
                </a:solidFill>
                <a:latin typeface="Century" panose="02040604050505020304" pitchFamily="18" charset="0"/>
              </a:rPr>
              <a:t>Wakostda</a:t>
            </a:r>
            <a:r>
              <a:rPr lang="nl-NL" dirty="0" smtClean="0">
                <a:solidFill>
                  <a:schemeClr val="accent6">
                    <a:lumMod val="75000"/>
                  </a:schemeClr>
                </a:solidFill>
                <a:latin typeface="Century" panose="02040604050505020304" pitchFamily="18" charset="0"/>
              </a:rPr>
              <a:t>?</a:t>
            </a:r>
          </a:p>
          <a:p>
            <a:pPr marL="285750" indent="-285750" algn="r">
              <a:buFont typeface="Arial" panose="020B0604020202020204" pitchFamily="34" charset="0"/>
              <a:buChar char="•"/>
            </a:pPr>
            <a:r>
              <a:rPr lang="nl-NL" dirty="0" smtClean="0">
                <a:solidFill>
                  <a:schemeClr val="accent6">
                    <a:lumMod val="75000"/>
                  </a:schemeClr>
                </a:solidFill>
                <a:latin typeface="Century" panose="02040604050505020304" pitchFamily="18" charset="0"/>
              </a:rPr>
              <a:t>Rol markt?</a:t>
            </a:r>
            <a:endParaRPr lang="nl-NL" dirty="0">
              <a:solidFill>
                <a:schemeClr val="accent6">
                  <a:lumMod val="75000"/>
                </a:schemeClr>
              </a:solidFill>
              <a:latin typeface="Century" panose="02040604050505020304" pitchFamily="18" charset="0"/>
            </a:endParaRPr>
          </a:p>
          <a:p>
            <a:pPr marL="342900" indent="-342900" algn="r">
              <a:buFont typeface="Arial" panose="020B0604020202020204" pitchFamily="34" charset="0"/>
              <a:buChar char="•"/>
            </a:pPr>
            <a:endParaRPr lang="nl-NL" dirty="0">
              <a:solidFill>
                <a:schemeClr val="accent6">
                  <a:lumMod val="75000"/>
                </a:schemeClr>
              </a:solidFill>
              <a:latin typeface="Century" panose="02040604050505020304" pitchFamily="18" charset="0"/>
              <a:cs typeface="Arabic Typesetting" panose="03020402040406030203" pitchFamily="66" charset="-78"/>
            </a:endParaRPr>
          </a:p>
        </p:txBody>
      </p:sp>
      <p:sp>
        <p:nvSpPr>
          <p:cNvPr id="4" name="Rechthoek 3"/>
          <p:cNvSpPr/>
          <p:nvPr/>
        </p:nvSpPr>
        <p:spPr>
          <a:xfrm>
            <a:off x="0" y="0"/>
            <a:ext cx="12192000" cy="748145"/>
          </a:xfrm>
          <a:prstGeom prst="rect">
            <a:avLst/>
          </a:prstGeom>
          <a:solidFill>
            <a:srgbClr val="008F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5" name="Afbeelding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170079"/>
            <a:ext cx="2662843" cy="416069"/>
          </a:xfrm>
          <a:prstGeom prst="rect">
            <a:avLst/>
          </a:prstGeom>
        </p:spPr>
      </p:pic>
      <p:sp>
        <p:nvSpPr>
          <p:cNvPr id="6" name="Rechthoek 5"/>
          <p:cNvSpPr/>
          <p:nvPr/>
        </p:nvSpPr>
        <p:spPr>
          <a:xfrm>
            <a:off x="0" y="6458989"/>
            <a:ext cx="12192000" cy="399011"/>
          </a:xfrm>
          <a:prstGeom prst="rect">
            <a:avLst/>
          </a:prstGeom>
          <a:solidFill>
            <a:srgbClr val="B1C8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7" name="Titel 1"/>
          <p:cNvSpPr txBox="1">
            <a:spLocks/>
          </p:cNvSpPr>
          <p:nvPr/>
        </p:nvSpPr>
        <p:spPr>
          <a:xfrm>
            <a:off x="9484822" y="2202810"/>
            <a:ext cx="2262896" cy="39923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nl-NL" sz="1800" b="1" dirty="0" smtClean="0"/>
              <a:t>Zinvol of zinloos</a:t>
            </a:r>
            <a:endParaRPr lang="nl-NL" sz="1800" b="1" dirty="0"/>
          </a:p>
        </p:txBody>
      </p:sp>
      <p:sp>
        <p:nvSpPr>
          <p:cNvPr id="8" name="Ondertitel 2"/>
          <p:cNvSpPr txBox="1">
            <a:spLocks/>
          </p:cNvSpPr>
          <p:nvPr/>
        </p:nvSpPr>
        <p:spPr>
          <a:xfrm>
            <a:off x="6906126" y="3167148"/>
            <a:ext cx="4211053" cy="25520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nl-NL" dirty="0" smtClean="0">
                <a:solidFill>
                  <a:srgbClr val="0070C0"/>
                </a:solidFill>
                <a:latin typeface="Century" panose="02040604050505020304" pitchFamily="18" charset="0"/>
              </a:rPr>
              <a:t>yep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nl-NL" dirty="0" smtClean="0">
                <a:solidFill>
                  <a:srgbClr val="0070C0"/>
                </a:solidFill>
                <a:latin typeface="Century" panose="02040604050505020304" pitchFamily="18" charset="0"/>
              </a:rPr>
              <a:t>Valt mee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nl-NL" dirty="0" smtClean="0">
                <a:solidFill>
                  <a:srgbClr val="0070C0"/>
                </a:solidFill>
                <a:latin typeface="Century" panose="02040604050505020304" pitchFamily="18" charset="0"/>
              </a:rPr>
              <a:t>3 keer €50 = €150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nl-NL" dirty="0" smtClean="0">
                <a:solidFill>
                  <a:srgbClr val="0070C0"/>
                </a:solidFill>
                <a:latin typeface="Century" panose="02040604050505020304" pitchFamily="18" charset="0"/>
              </a:rPr>
              <a:t>Open source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nl-NL" dirty="0">
              <a:solidFill>
                <a:srgbClr val="0070C0"/>
              </a:solidFill>
              <a:latin typeface="Century" panose="02040604050505020304" pitchFamily="18" charset="0"/>
              <a:cs typeface="Arabic Typesetting" panose="03020402040406030203" pitchFamily="66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7679762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4"/>
            <a:ext cx="9144000" cy="664974"/>
          </a:xfrm>
        </p:spPr>
        <p:txBody>
          <a:bodyPr>
            <a:normAutofit/>
          </a:bodyPr>
          <a:lstStyle/>
          <a:p>
            <a:pPr algn="l"/>
            <a:r>
              <a:rPr lang="nl-NL" sz="4000" b="1" dirty="0" smtClean="0"/>
              <a:t>Project ontwikkeling Multiflexmeter-H</a:t>
            </a:r>
            <a:endParaRPr lang="nl-NL" sz="4000" b="1" dirty="0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4924926" y="3167149"/>
            <a:ext cx="6773852" cy="2552007"/>
          </a:xfrm>
        </p:spPr>
        <p:txBody>
          <a:bodyPr>
            <a:normAutofit/>
          </a:bodyPr>
          <a:lstStyle/>
          <a:p>
            <a:pPr marL="285750" indent="-285750" algn="r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nl-NL" sz="2000" dirty="0" smtClean="0">
                <a:solidFill>
                  <a:schemeClr val="accent6">
                    <a:lumMod val="75000"/>
                  </a:schemeClr>
                </a:solidFill>
                <a:latin typeface="Century" panose="02040604050505020304" pitchFamily="18" charset="0"/>
              </a:rPr>
              <a:t>Er zijn vele </a:t>
            </a:r>
            <a:r>
              <a:rPr lang="nl-NL" sz="2000" dirty="0" smtClean="0">
                <a:solidFill>
                  <a:schemeClr val="accent6">
                    <a:lumMod val="75000"/>
                  </a:schemeClr>
                </a:solidFill>
                <a:latin typeface="Century" panose="02040604050505020304" pitchFamily="18" charset="0"/>
              </a:rPr>
              <a:t>ontwikkelaars, waaronder 10 deelnemende waterschappen</a:t>
            </a:r>
            <a:endParaRPr lang="nl-NL" sz="2000" dirty="0" smtClean="0">
              <a:solidFill>
                <a:schemeClr val="accent6">
                  <a:lumMod val="75000"/>
                </a:schemeClr>
              </a:solidFill>
              <a:latin typeface="Century" panose="02040604050505020304" pitchFamily="18" charset="0"/>
            </a:endParaRPr>
          </a:p>
          <a:p>
            <a:pPr marL="285750" indent="-285750" algn="r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nl-NL" sz="2000" dirty="0" smtClean="0">
                <a:solidFill>
                  <a:schemeClr val="accent6">
                    <a:lumMod val="75000"/>
                  </a:schemeClr>
                </a:solidFill>
                <a:latin typeface="Century" panose="02040604050505020304" pitchFamily="18" charset="0"/>
              </a:rPr>
              <a:t>We werken volledig open source: alle hardware en software is vrij beschikbaar</a:t>
            </a:r>
          </a:p>
          <a:p>
            <a:pPr marL="285750" indent="-285750" algn="r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nl-NL" sz="2000" dirty="0" smtClean="0">
                <a:solidFill>
                  <a:schemeClr val="accent6">
                    <a:lumMod val="75000"/>
                  </a:schemeClr>
                </a:solidFill>
                <a:latin typeface="Century" panose="02040604050505020304" pitchFamily="18" charset="0"/>
              </a:rPr>
              <a:t>100% transparant: alles staat gepubliceerd op de site</a:t>
            </a:r>
          </a:p>
          <a:p>
            <a:pPr marL="285750" indent="-285750" algn="r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nl-NL" sz="2000" dirty="0" err="1" smtClean="0">
                <a:solidFill>
                  <a:schemeClr val="accent6">
                    <a:lumMod val="75000"/>
                  </a:schemeClr>
                </a:solidFill>
                <a:latin typeface="Century" panose="02040604050505020304" pitchFamily="18" charset="0"/>
              </a:rPr>
              <a:t>Mvo</a:t>
            </a:r>
            <a:r>
              <a:rPr lang="nl-NL" sz="2000" dirty="0" smtClean="0">
                <a:solidFill>
                  <a:schemeClr val="accent6">
                    <a:lumMod val="75000"/>
                  </a:schemeClr>
                </a:solidFill>
                <a:latin typeface="Century" panose="02040604050505020304" pitchFamily="18" charset="0"/>
              </a:rPr>
              <a:t> is heel belangrijk</a:t>
            </a:r>
            <a:endParaRPr lang="nl-NL" sz="2000" dirty="0" smtClean="0">
              <a:solidFill>
                <a:schemeClr val="accent6">
                  <a:lumMod val="75000"/>
                </a:schemeClr>
              </a:solidFill>
              <a:latin typeface="Century" panose="02040604050505020304" pitchFamily="18" charset="0"/>
            </a:endParaRPr>
          </a:p>
        </p:txBody>
      </p:sp>
      <p:sp>
        <p:nvSpPr>
          <p:cNvPr id="4" name="Rechthoek 3"/>
          <p:cNvSpPr/>
          <p:nvPr/>
        </p:nvSpPr>
        <p:spPr>
          <a:xfrm>
            <a:off x="0" y="0"/>
            <a:ext cx="12192000" cy="748145"/>
          </a:xfrm>
          <a:prstGeom prst="rect">
            <a:avLst/>
          </a:prstGeom>
          <a:solidFill>
            <a:srgbClr val="008F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5" name="Afbeelding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170079"/>
            <a:ext cx="2662843" cy="416069"/>
          </a:xfrm>
          <a:prstGeom prst="rect">
            <a:avLst/>
          </a:prstGeom>
        </p:spPr>
      </p:pic>
      <p:sp>
        <p:nvSpPr>
          <p:cNvPr id="6" name="Rechthoek 5"/>
          <p:cNvSpPr/>
          <p:nvPr/>
        </p:nvSpPr>
        <p:spPr>
          <a:xfrm>
            <a:off x="0" y="6458989"/>
            <a:ext cx="12192000" cy="399011"/>
          </a:xfrm>
          <a:prstGeom prst="rect">
            <a:avLst/>
          </a:prstGeom>
          <a:solidFill>
            <a:srgbClr val="B1C8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7" name="Titel 1"/>
          <p:cNvSpPr txBox="1">
            <a:spLocks/>
          </p:cNvSpPr>
          <p:nvPr/>
        </p:nvSpPr>
        <p:spPr>
          <a:xfrm>
            <a:off x="8542421" y="2397995"/>
            <a:ext cx="3237381" cy="39923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nl-NL" sz="1800" b="1" dirty="0" smtClean="0"/>
              <a:t>Liever palingen in een emmer dan kikkers in een kruiwagen</a:t>
            </a:r>
            <a:endParaRPr lang="nl-NL" sz="1800" b="1" dirty="0"/>
          </a:p>
        </p:txBody>
      </p:sp>
      <p:pic>
        <p:nvPicPr>
          <p:cNvPr id="8" name="Afbeelding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1999" y="2161557"/>
            <a:ext cx="3693197" cy="35198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19406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4"/>
            <a:ext cx="9144000" cy="664974"/>
          </a:xfrm>
        </p:spPr>
        <p:txBody>
          <a:bodyPr>
            <a:normAutofit/>
          </a:bodyPr>
          <a:lstStyle/>
          <a:p>
            <a:pPr algn="l"/>
            <a:r>
              <a:rPr lang="nl-NL" sz="4000" b="1" dirty="0" smtClean="0"/>
              <a:t>Planning en beschikbaarheid</a:t>
            </a:r>
            <a:endParaRPr lang="nl-NL" sz="4000" b="1" dirty="0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3922294" y="2439512"/>
            <a:ext cx="7857507" cy="3857480"/>
          </a:xfrm>
        </p:spPr>
        <p:txBody>
          <a:bodyPr>
            <a:normAutofit/>
          </a:bodyPr>
          <a:lstStyle/>
          <a:p>
            <a:pPr marL="285750" indent="-285750" algn="r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nl-NL" sz="2000" dirty="0" smtClean="0">
                <a:solidFill>
                  <a:schemeClr val="accent6">
                    <a:lumMod val="75000"/>
                  </a:schemeClr>
                </a:solidFill>
                <a:latin typeface="Century" panose="02040604050505020304" pitchFamily="18" charset="0"/>
              </a:rPr>
              <a:t>Als eerste: ontwikkeling MFM-waterhoogte. Verwachte oplevering begin 2018</a:t>
            </a:r>
          </a:p>
          <a:p>
            <a:pPr marL="285750" indent="-285750" algn="r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nl-NL" sz="2000" dirty="0" smtClean="0">
                <a:solidFill>
                  <a:schemeClr val="accent6">
                    <a:lumMod val="75000"/>
                  </a:schemeClr>
                </a:solidFill>
                <a:latin typeface="Century" panose="02040604050505020304" pitchFamily="18" charset="0"/>
              </a:rPr>
              <a:t>Daarna zullen andere MFM-versies sneller ontwikkeld worden omdat basis beschikbaar is</a:t>
            </a:r>
          </a:p>
          <a:p>
            <a:pPr marL="285750" indent="-285750" algn="r">
              <a:buFont typeface="Arial" panose="020B0604020202020204" pitchFamily="34" charset="0"/>
              <a:buChar char="•"/>
            </a:pPr>
            <a:endParaRPr lang="nl-NL" sz="2300" dirty="0" smtClean="0">
              <a:solidFill>
                <a:schemeClr val="accent6">
                  <a:lumMod val="75000"/>
                </a:schemeClr>
              </a:solidFill>
              <a:latin typeface="Century" panose="02040604050505020304" pitchFamily="18" charset="0"/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nl-NL" sz="2000" dirty="0" smtClean="0">
                <a:solidFill>
                  <a:schemeClr val="accent6">
                    <a:lumMod val="75000"/>
                  </a:schemeClr>
                </a:solidFill>
                <a:latin typeface="Century" panose="02040604050505020304" pitchFamily="18" charset="0"/>
              </a:rPr>
              <a:t>Op programma:</a:t>
            </a:r>
          </a:p>
          <a:p>
            <a:pPr marL="1200150" lvl="2" indent="-285750" algn="l">
              <a:buFont typeface="Arial" panose="020B0604020202020204" pitchFamily="34" charset="0"/>
              <a:buChar char="•"/>
            </a:pPr>
            <a:r>
              <a:rPr lang="nl-NL" sz="1600" b="1" dirty="0" smtClean="0">
                <a:solidFill>
                  <a:srgbClr val="0070C0"/>
                </a:solidFill>
                <a:latin typeface="Century" panose="02040604050505020304" pitchFamily="18" charset="0"/>
              </a:rPr>
              <a:t>MFM-grondwater (met druksensor)</a:t>
            </a:r>
          </a:p>
          <a:p>
            <a:pPr marL="1200150" lvl="2" indent="-285750" algn="l">
              <a:buFont typeface="Arial" panose="020B0604020202020204" pitchFamily="34" charset="0"/>
              <a:buChar char="•"/>
            </a:pPr>
            <a:r>
              <a:rPr lang="nl-NL" sz="1600" b="1" dirty="0" smtClean="0">
                <a:solidFill>
                  <a:srgbClr val="0070C0"/>
                </a:solidFill>
                <a:latin typeface="Century" panose="02040604050505020304" pitchFamily="18" charset="0"/>
              </a:rPr>
              <a:t>MFM-EC</a:t>
            </a:r>
          </a:p>
          <a:p>
            <a:pPr marL="1200150" lvl="2" indent="-285750" algn="l">
              <a:buFont typeface="Arial" panose="020B0604020202020204" pitchFamily="34" charset="0"/>
              <a:buChar char="•"/>
            </a:pPr>
            <a:r>
              <a:rPr lang="nl-NL" sz="1600" b="1" dirty="0" smtClean="0">
                <a:solidFill>
                  <a:srgbClr val="0070C0"/>
                </a:solidFill>
                <a:latin typeface="Century" panose="02040604050505020304" pitchFamily="18" charset="0"/>
              </a:rPr>
              <a:t>Veel vraag naar MFM-kwaliteit</a:t>
            </a:r>
          </a:p>
          <a:p>
            <a:pPr marL="1200150" lvl="2" indent="-285750" algn="l">
              <a:buFont typeface="Arial" panose="020B0604020202020204" pitchFamily="34" charset="0"/>
              <a:buChar char="•"/>
            </a:pPr>
            <a:endParaRPr lang="nl-NL" sz="1600" b="1" dirty="0">
              <a:solidFill>
                <a:srgbClr val="0070C0"/>
              </a:solidFill>
              <a:latin typeface="Century" panose="02040604050505020304" pitchFamily="18" charset="0"/>
            </a:endParaRPr>
          </a:p>
          <a:p>
            <a:pPr lvl="2"/>
            <a:r>
              <a:rPr lang="nl-NL" sz="1600" b="1" dirty="0" smtClean="0">
                <a:solidFill>
                  <a:srgbClr val="FF0000"/>
                </a:solidFill>
                <a:latin typeface="Century" panose="02040604050505020304" pitchFamily="18" charset="0"/>
              </a:rPr>
              <a:t>LET OP: je kan de MFM niet bestellen, maar je moet hem laten maken!</a:t>
            </a:r>
          </a:p>
          <a:p>
            <a:pPr marL="1200150" lvl="2" indent="-285750" algn="l">
              <a:buFont typeface="Arial" panose="020B0604020202020204" pitchFamily="34" charset="0"/>
              <a:buChar char="•"/>
            </a:pPr>
            <a:endParaRPr lang="nl-NL" sz="1600" b="1" dirty="0" smtClean="0">
              <a:solidFill>
                <a:srgbClr val="0070C0"/>
              </a:solidFill>
              <a:latin typeface="Century" panose="02040604050505020304" pitchFamily="18" charset="0"/>
            </a:endParaRPr>
          </a:p>
          <a:p>
            <a:pPr lvl="2" algn="r"/>
            <a:endParaRPr lang="nl-NL" sz="2400" dirty="0" smtClean="0">
              <a:solidFill>
                <a:srgbClr val="00B050"/>
              </a:solidFill>
              <a:latin typeface="Century" panose="02040604050505020304" pitchFamily="18" charset="0"/>
            </a:endParaRPr>
          </a:p>
        </p:txBody>
      </p:sp>
      <p:sp>
        <p:nvSpPr>
          <p:cNvPr id="4" name="Rechthoek 3"/>
          <p:cNvSpPr/>
          <p:nvPr/>
        </p:nvSpPr>
        <p:spPr>
          <a:xfrm>
            <a:off x="0" y="0"/>
            <a:ext cx="12192000" cy="748145"/>
          </a:xfrm>
          <a:prstGeom prst="rect">
            <a:avLst/>
          </a:prstGeom>
          <a:solidFill>
            <a:srgbClr val="008F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5" name="Afbeelding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170079"/>
            <a:ext cx="2662843" cy="416069"/>
          </a:xfrm>
          <a:prstGeom prst="rect">
            <a:avLst/>
          </a:prstGeom>
        </p:spPr>
      </p:pic>
      <p:sp>
        <p:nvSpPr>
          <p:cNvPr id="6" name="Rechthoek 5"/>
          <p:cNvSpPr/>
          <p:nvPr/>
        </p:nvSpPr>
        <p:spPr>
          <a:xfrm>
            <a:off x="0" y="6458989"/>
            <a:ext cx="12192000" cy="399011"/>
          </a:xfrm>
          <a:prstGeom prst="rect">
            <a:avLst/>
          </a:prstGeom>
          <a:solidFill>
            <a:srgbClr val="B1C8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7" name="Titel 1"/>
          <p:cNvSpPr txBox="1">
            <a:spLocks/>
          </p:cNvSpPr>
          <p:nvPr/>
        </p:nvSpPr>
        <p:spPr>
          <a:xfrm>
            <a:off x="8542420" y="1787338"/>
            <a:ext cx="3237381" cy="39923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nl-NL" sz="1400" b="1" dirty="0" smtClean="0"/>
              <a:t>Ik ben tegen levertijden</a:t>
            </a:r>
            <a:endParaRPr lang="nl-NL" sz="1400" b="1" dirty="0"/>
          </a:p>
        </p:txBody>
      </p:sp>
      <p:pic>
        <p:nvPicPr>
          <p:cNvPr id="8" name="Afbeelding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5114" y="2161557"/>
            <a:ext cx="2869532" cy="38260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26706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4"/>
            <a:ext cx="9144000" cy="664974"/>
          </a:xfrm>
        </p:spPr>
        <p:txBody>
          <a:bodyPr>
            <a:normAutofit/>
          </a:bodyPr>
          <a:lstStyle/>
          <a:p>
            <a:pPr algn="l"/>
            <a:r>
              <a:rPr lang="nl-NL" sz="4000" b="1" dirty="0" smtClean="0"/>
              <a:t>Waarom de Multiflexmeter?</a:t>
            </a:r>
            <a:endParaRPr lang="nl-NL" sz="4000" b="1" dirty="0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130532" y="3167149"/>
            <a:ext cx="10649270" cy="2552007"/>
          </a:xfrm>
        </p:spPr>
        <p:txBody>
          <a:bodyPr>
            <a:normAutofit lnSpcReduction="10000"/>
          </a:bodyPr>
          <a:lstStyle/>
          <a:p>
            <a:pPr marL="285750" indent="-285750" algn="r">
              <a:buFont typeface="Arial" panose="020B0604020202020204" pitchFamily="34" charset="0"/>
              <a:buChar char="•"/>
            </a:pPr>
            <a:r>
              <a:rPr lang="nl-NL" dirty="0" smtClean="0">
                <a:solidFill>
                  <a:schemeClr val="accent6">
                    <a:lumMod val="75000"/>
                  </a:schemeClr>
                </a:solidFill>
                <a:latin typeface="Century" panose="02040604050505020304" pitchFamily="18" charset="0"/>
              </a:rPr>
              <a:t>Hij is spotgoedkoop</a:t>
            </a:r>
          </a:p>
          <a:p>
            <a:pPr marL="285750" indent="-285750" algn="r">
              <a:buFont typeface="Arial" panose="020B0604020202020204" pitchFamily="34" charset="0"/>
              <a:buChar char="•"/>
            </a:pPr>
            <a:r>
              <a:rPr lang="nl-NL" dirty="0" smtClean="0">
                <a:solidFill>
                  <a:schemeClr val="accent6">
                    <a:lumMod val="75000"/>
                  </a:schemeClr>
                </a:solidFill>
                <a:latin typeface="Century" panose="02040604050505020304" pitchFamily="18" charset="0"/>
              </a:rPr>
              <a:t>De gebruiker kan zelf het apparaat aanpassen aan zijn wensen</a:t>
            </a:r>
          </a:p>
          <a:p>
            <a:pPr marL="285750" indent="-285750" algn="r">
              <a:buFont typeface="Arial" panose="020B0604020202020204" pitchFamily="34" charset="0"/>
              <a:buChar char="•"/>
            </a:pPr>
            <a:r>
              <a:rPr lang="nl-NL" dirty="0" smtClean="0">
                <a:solidFill>
                  <a:schemeClr val="accent6">
                    <a:lumMod val="75000"/>
                  </a:schemeClr>
                </a:solidFill>
                <a:latin typeface="Century" panose="02040604050505020304" pitchFamily="18" charset="0"/>
              </a:rPr>
              <a:t>Hij is modulair en daardoor flexibel</a:t>
            </a:r>
          </a:p>
          <a:p>
            <a:pPr marL="285750" indent="-285750" algn="r">
              <a:buFont typeface="Arial" panose="020B0604020202020204" pitchFamily="34" charset="0"/>
              <a:buChar char="•"/>
            </a:pPr>
            <a:r>
              <a:rPr lang="nl-NL" dirty="0" smtClean="0">
                <a:solidFill>
                  <a:schemeClr val="accent6">
                    <a:lumMod val="75000"/>
                  </a:schemeClr>
                </a:solidFill>
                <a:latin typeface="Century" panose="02040604050505020304" pitchFamily="18" charset="0"/>
              </a:rPr>
              <a:t>Hij wordt voortdurend verbeterd vanwege open source</a:t>
            </a:r>
          </a:p>
          <a:p>
            <a:pPr marL="285750" indent="-285750" algn="r">
              <a:buFont typeface="Arial" panose="020B0604020202020204" pitchFamily="34" charset="0"/>
              <a:buChar char="•"/>
            </a:pPr>
            <a:r>
              <a:rPr lang="nl-NL" dirty="0" smtClean="0">
                <a:solidFill>
                  <a:schemeClr val="accent6">
                    <a:lumMod val="75000"/>
                  </a:schemeClr>
                </a:solidFill>
                <a:latin typeface="Century" panose="02040604050505020304" pitchFamily="18" charset="0"/>
              </a:rPr>
              <a:t>Het MVO-aspect is zeer sympathiek</a:t>
            </a:r>
          </a:p>
          <a:p>
            <a:pPr marL="285750" indent="-285750" algn="r">
              <a:buFont typeface="Arial" panose="020B0604020202020204" pitchFamily="34" charset="0"/>
              <a:buChar char="•"/>
            </a:pPr>
            <a:r>
              <a:rPr lang="nl-NL" dirty="0" smtClean="0">
                <a:solidFill>
                  <a:schemeClr val="accent6">
                    <a:lumMod val="75000"/>
                  </a:schemeClr>
                </a:solidFill>
                <a:latin typeface="Century" panose="02040604050505020304" pitchFamily="18" charset="0"/>
              </a:rPr>
              <a:t>Het project is </a:t>
            </a:r>
            <a:r>
              <a:rPr lang="nl-NL" dirty="0" err="1" smtClean="0">
                <a:solidFill>
                  <a:schemeClr val="accent6">
                    <a:lumMod val="75000"/>
                  </a:schemeClr>
                </a:solidFill>
                <a:latin typeface="Century" panose="02040604050505020304" pitchFamily="18" charset="0"/>
              </a:rPr>
              <a:t>reteleuk</a:t>
            </a:r>
            <a:r>
              <a:rPr lang="nl-NL" dirty="0" smtClean="0">
                <a:solidFill>
                  <a:schemeClr val="accent6">
                    <a:lumMod val="75000"/>
                  </a:schemeClr>
                </a:solidFill>
                <a:latin typeface="Century" panose="02040604050505020304" pitchFamily="18" charset="0"/>
              </a:rPr>
              <a:t>!</a:t>
            </a:r>
          </a:p>
        </p:txBody>
      </p:sp>
      <p:sp>
        <p:nvSpPr>
          <p:cNvPr id="4" name="Rechthoek 3"/>
          <p:cNvSpPr/>
          <p:nvPr/>
        </p:nvSpPr>
        <p:spPr>
          <a:xfrm>
            <a:off x="0" y="0"/>
            <a:ext cx="12192000" cy="748145"/>
          </a:xfrm>
          <a:prstGeom prst="rect">
            <a:avLst/>
          </a:prstGeom>
          <a:solidFill>
            <a:srgbClr val="008F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5" name="Afbeelding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170079"/>
            <a:ext cx="2662843" cy="416069"/>
          </a:xfrm>
          <a:prstGeom prst="rect">
            <a:avLst/>
          </a:prstGeom>
        </p:spPr>
      </p:pic>
      <p:sp>
        <p:nvSpPr>
          <p:cNvPr id="6" name="Rechthoek 5"/>
          <p:cNvSpPr/>
          <p:nvPr/>
        </p:nvSpPr>
        <p:spPr>
          <a:xfrm>
            <a:off x="0" y="6458989"/>
            <a:ext cx="12192000" cy="399011"/>
          </a:xfrm>
          <a:prstGeom prst="rect">
            <a:avLst/>
          </a:prstGeom>
          <a:solidFill>
            <a:srgbClr val="B1C8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7" name="Titel 1"/>
          <p:cNvSpPr txBox="1">
            <a:spLocks/>
          </p:cNvSpPr>
          <p:nvPr/>
        </p:nvSpPr>
        <p:spPr>
          <a:xfrm>
            <a:off x="8542421" y="2397995"/>
            <a:ext cx="3237381" cy="39923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nl-NL" sz="1800" b="1" dirty="0" smtClean="0"/>
              <a:t>Leuker kan het altijd</a:t>
            </a:r>
            <a:endParaRPr lang="nl-NL" sz="1800" b="1" dirty="0"/>
          </a:p>
        </p:txBody>
      </p:sp>
      <p:pic>
        <p:nvPicPr>
          <p:cNvPr id="8" name="Afbeelding 7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012" t="15088" r="24269" b="10059"/>
          <a:stretch/>
        </p:blipFill>
        <p:spPr>
          <a:xfrm>
            <a:off x="465222" y="2082441"/>
            <a:ext cx="1915671" cy="40066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01294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4"/>
            <a:ext cx="9144000" cy="664974"/>
          </a:xfrm>
        </p:spPr>
        <p:txBody>
          <a:bodyPr>
            <a:normAutofit/>
          </a:bodyPr>
          <a:lstStyle/>
          <a:p>
            <a:pPr algn="l"/>
            <a:r>
              <a:rPr lang="nl-NL" sz="4000" b="1" dirty="0" smtClean="0"/>
              <a:t>Wat is de Multiflexmeter?</a:t>
            </a:r>
            <a:endParaRPr lang="nl-NL" sz="4000" b="1" dirty="0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130532" y="3167149"/>
            <a:ext cx="10649270" cy="2552007"/>
          </a:xfrm>
        </p:spPr>
        <p:txBody>
          <a:bodyPr>
            <a:normAutofit/>
          </a:bodyPr>
          <a:lstStyle/>
          <a:p>
            <a:pPr marL="285750" indent="-285750" algn="r">
              <a:buFont typeface="Arial" panose="020B0604020202020204" pitchFamily="34" charset="0"/>
              <a:buChar char="•"/>
            </a:pPr>
            <a:r>
              <a:rPr lang="nl-NL" dirty="0" smtClean="0">
                <a:solidFill>
                  <a:schemeClr val="accent6">
                    <a:lumMod val="75000"/>
                  </a:schemeClr>
                </a:solidFill>
                <a:latin typeface="Century" panose="02040604050505020304" pitchFamily="18" charset="0"/>
              </a:rPr>
              <a:t>Behuizing</a:t>
            </a:r>
          </a:p>
          <a:p>
            <a:pPr marL="285750" indent="-285750" algn="r">
              <a:buFont typeface="Arial" panose="020B0604020202020204" pitchFamily="34" charset="0"/>
              <a:buChar char="•"/>
            </a:pPr>
            <a:r>
              <a:rPr lang="nl-NL" dirty="0" smtClean="0">
                <a:solidFill>
                  <a:schemeClr val="accent6">
                    <a:lumMod val="75000"/>
                  </a:schemeClr>
                </a:solidFill>
                <a:latin typeface="Century" panose="02040604050505020304" pitchFamily="18" charset="0"/>
              </a:rPr>
              <a:t>voeding</a:t>
            </a:r>
          </a:p>
          <a:p>
            <a:pPr marL="285750" indent="-285750" algn="r">
              <a:buFont typeface="Arial" panose="020B0604020202020204" pitchFamily="34" charset="0"/>
              <a:buChar char="•"/>
            </a:pPr>
            <a:r>
              <a:rPr lang="nl-NL" dirty="0" smtClean="0">
                <a:solidFill>
                  <a:schemeClr val="accent6">
                    <a:lumMod val="75000"/>
                  </a:schemeClr>
                </a:solidFill>
                <a:latin typeface="Century" panose="02040604050505020304" pitchFamily="18" charset="0"/>
              </a:rPr>
              <a:t>sensor</a:t>
            </a:r>
          </a:p>
          <a:p>
            <a:pPr marL="285750" indent="-285750" algn="r">
              <a:buFont typeface="Arial" panose="020B0604020202020204" pitchFamily="34" charset="0"/>
              <a:buChar char="•"/>
            </a:pPr>
            <a:r>
              <a:rPr lang="nl-NL" dirty="0" smtClean="0">
                <a:solidFill>
                  <a:schemeClr val="accent6">
                    <a:lumMod val="75000"/>
                  </a:schemeClr>
                </a:solidFill>
                <a:latin typeface="Century" panose="02040604050505020304" pitchFamily="18" charset="0"/>
              </a:rPr>
              <a:t>Communicatie</a:t>
            </a:r>
          </a:p>
          <a:p>
            <a:pPr marL="285750" indent="-285750" algn="r">
              <a:buFont typeface="Arial" panose="020B0604020202020204" pitchFamily="34" charset="0"/>
              <a:buChar char="•"/>
            </a:pPr>
            <a:r>
              <a:rPr lang="nl-NL" dirty="0" smtClean="0">
                <a:solidFill>
                  <a:schemeClr val="accent6">
                    <a:lumMod val="75000"/>
                  </a:schemeClr>
                </a:solidFill>
                <a:latin typeface="Century" panose="02040604050505020304" pitchFamily="18" charset="0"/>
              </a:rPr>
              <a:t>Programmering</a:t>
            </a:r>
          </a:p>
        </p:txBody>
      </p:sp>
      <p:sp>
        <p:nvSpPr>
          <p:cNvPr id="4" name="Rechthoek 3"/>
          <p:cNvSpPr/>
          <p:nvPr/>
        </p:nvSpPr>
        <p:spPr>
          <a:xfrm>
            <a:off x="0" y="0"/>
            <a:ext cx="12192000" cy="748145"/>
          </a:xfrm>
          <a:prstGeom prst="rect">
            <a:avLst/>
          </a:prstGeom>
          <a:solidFill>
            <a:srgbClr val="008F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5" name="Afbeelding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170079"/>
            <a:ext cx="2662843" cy="416069"/>
          </a:xfrm>
          <a:prstGeom prst="rect">
            <a:avLst/>
          </a:prstGeom>
        </p:spPr>
      </p:pic>
      <p:sp>
        <p:nvSpPr>
          <p:cNvPr id="6" name="Rechthoek 5"/>
          <p:cNvSpPr/>
          <p:nvPr/>
        </p:nvSpPr>
        <p:spPr>
          <a:xfrm>
            <a:off x="0" y="6458989"/>
            <a:ext cx="12192000" cy="399011"/>
          </a:xfrm>
          <a:prstGeom prst="rect">
            <a:avLst/>
          </a:prstGeom>
          <a:solidFill>
            <a:srgbClr val="B1C8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7" name="Titel 1"/>
          <p:cNvSpPr txBox="1">
            <a:spLocks/>
          </p:cNvSpPr>
          <p:nvPr/>
        </p:nvSpPr>
        <p:spPr>
          <a:xfrm>
            <a:off x="8542421" y="2397995"/>
            <a:ext cx="3237381" cy="39923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nl-NL" sz="1800" b="1" dirty="0" smtClean="0"/>
              <a:t>De som der delen</a:t>
            </a:r>
            <a:endParaRPr lang="nl-NL" sz="1800" b="1" dirty="0"/>
          </a:p>
        </p:txBody>
      </p:sp>
      <p:pic>
        <p:nvPicPr>
          <p:cNvPr id="8" name="Afbeelding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2527171"/>
            <a:ext cx="3047325" cy="3047325"/>
          </a:xfrm>
          <a:prstGeom prst="rect">
            <a:avLst/>
          </a:prstGeom>
        </p:spPr>
      </p:pic>
      <p:sp>
        <p:nvSpPr>
          <p:cNvPr id="9" name="Tekstvak 8"/>
          <p:cNvSpPr txBox="1"/>
          <p:nvPr/>
        </p:nvSpPr>
        <p:spPr>
          <a:xfrm>
            <a:off x="1676741" y="5264429"/>
            <a:ext cx="27418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dirty="0" smtClean="0"/>
              <a:t>Stel uw eigen MFM samen!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2544334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83</TotalTime>
  <Words>247</Words>
  <Application>Microsoft Office PowerPoint</Application>
  <PresentationFormat>Breedbeeld</PresentationFormat>
  <Paragraphs>55</Paragraphs>
  <Slides>7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5</vt:i4>
      </vt:variant>
      <vt:variant>
        <vt:lpstr>Thema</vt:lpstr>
      </vt:variant>
      <vt:variant>
        <vt:i4>1</vt:i4>
      </vt:variant>
      <vt:variant>
        <vt:lpstr>Diatitels</vt:lpstr>
      </vt:variant>
      <vt:variant>
        <vt:i4>7</vt:i4>
      </vt:variant>
    </vt:vector>
  </HeadingPairs>
  <TitlesOfParts>
    <vt:vector size="13" baseType="lpstr">
      <vt:lpstr>Arabic Typesetting</vt:lpstr>
      <vt:lpstr>Arial</vt:lpstr>
      <vt:lpstr>Calibri</vt:lpstr>
      <vt:lpstr>Calibri Light</vt:lpstr>
      <vt:lpstr>Century</vt:lpstr>
      <vt:lpstr>Kantoorthema</vt:lpstr>
      <vt:lpstr>Multiflexmeter</vt:lpstr>
      <vt:lpstr>Optimalisatieproject</vt:lpstr>
      <vt:lpstr>Voorverkenning</vt:lpstr>
      <vt:lpstr>Project ontwikkeling Multiflexmeter-H</vt:lpstr>
      <vt:lpstr>Planning en beschikbaarheid</vt:lpstr>
      <vt:lpstr>Waarom de Multiflexmeter?</vt:lpstr>
      <vt:lpstr>Wat is de Multiflexmeter?</vt:lpstr>
    </vt:vector>
  </TitlesOfParts>
  <Company>Waterschap Scheldestromen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Multiflexmeter</dc:title>
  <dc:creator>Jan van Kranenburg</dc:creator>
  <cp:lastModifiedBy>Jan van Kranenburg</cp:lastModifiedBy>
  <cp:revision>12</cp:revision>
  <dcterms:created xsi:type="dcterms:W3CDTF">2017-02-28T14:43:24Z</dcterms:created>
  <dcterms:modified xsi:type="dcterms:W3CDTF">2017-03-21T10:06:47Z</dcterms:modified>
</cp:coreProperties>
</file>